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73" r:id="rId5"/>
    <p:sldId id="259" r:id="rId6"/>
    <p:sldId id="260" r:id="rId7"/>
    <p:sldId id="261" r:id="rId8"/>
    <p:sldId id="262" r:id="rId9"/>
    <p:sldId id="274" r:id="rId10"/>
    <p:sldId id="269" r:id="rId11"/>
    <p:sldId id="263" r:id="rId12"/>
    <p:sldId id="265" r:id="rId13"/>
    <p:sldId id="275" r:id="rId14"/>
    <p:sldId id="276" r:id="rId15"/>
    <p:sldId id="264" r:id="rId16"/>
    <p:sldId id="266" r:id="rId17"/>
    <p:sldId id="267" r:id="rId18"/>
    <p:sldId id="268" r:id="rId19"/>
    <p:sldId id="270" r:id="rId20"/>
    <p:sldId id="271" r:id="rId21"/>
    <p:sldId id="272"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ACF431-2E8E-4A7F-A3B8-CC88360DA7FE}" type="slidenum">
              <a:rPr lang="en-US" altLang="en-US"/>
              <a:pPr/>
              <a:t>‹#›</a:t>
            </a:fld>
            <a:endParaRPr lang="en-US"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EE5532-4579-4AA2-B123-1F42C6AC7A4E}" type="slidenum">
              <a:rPr lang="en-US" altLang="en-US"/>
              <a:pPr/>
              <a:t>‹#›</a:t>
            </a:fld>
            <a:endParaRPr lang="en-US"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P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9DBA33-4CB8-434E-9323-3881D5D38A63}" type="slidenum">
              <a:rPr lang="en-US" altLang="en-US"/>
              <a:pPr/>
              <a:t>‹#›</a:t>
            </a:fld>
            <a:endParaRPr lang="en-US"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5D027D-1B25-4969-A4C8-48FD132A1AC6}" type="slidenum">
              <a:rPr lang="en-US" altLang="en-US"/>
              <a:pPr/>
              <a:t>‹#›</a:t>
            </a:fld>
            <a:endParaRPr lang="en-US"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94CEFA-A104-47AB-9A76-F0C9885DF5FF}" type="slidenum">
              <a:rPr lang="en-US" altLang="en-US"/>
              <a:pPr/>
              <a:t>‹#›</a:t>
            </a:fld>
            <a:endParaRPr lang="en-US"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DEEA29-1453-41A2-9970-EB315F466BC4}" type="slidenum">
              <a:rPr lang="en-US" altLang="en-US"/>
              <a:pPr/>
              <a:t>‹#›</a:t>
            </a:fld>
            <a:endParaRPr lang="en-US"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73F3432-D9C7-4419-9BB3-23B9428FB3C9}" type="slidenum">
              <a:rPr lang="en-US" altLang="en-US"/>
              <a:pPr/>
              <a:t>‹#›</a:t>
            </a:fld>
            <a:endParaRPr lang="en-US"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C26AC7A-D8AE-4EFD-95D5-5EFF338057B0}" type="slidenum">
              <a:rPr lang="en-US" altLang="en-US"/>
              <a:pPr/>
              <a:t>‹#›</a:t>
            </a:fld>
            <a:endParaRPr lang="en-US"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58A90FE-1A75-4CC5-A867-51184355D287}" type="slidenum">
              <a:rPr lang="en-US" altLang="en-US"/>
              <a:pPr/>
              <a:t>‹#›</a:t>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1B64E8-8845-487F-8D3D-661534CC7FCE}" type="slidenum">
              <a:rPr lang="en-US" altLang="en-US"/>
              <a:pPr/>
              <a:t>‹#›</a:t>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50331C-B8AE-4774-95CD-FF18CC229A7F}" type="slidenum">
              <a:rPr lang="en-US" altLang="en-US"/>
              <a:pPr/>
              <a:t>‹#›</a:t>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6E961F5-E10D-40CE-937F-1D1158D4C58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Tema: </a:t>
            </a:r>
            <a:r>
              <a:rPr lang="es-PR" b="1" i="1" dirty="0" smtClean="0">
                <a:solidFill>
                  <a:srgbClr val="FFFF00"/>
                </a:solidFill>
                <a:effectLst>
                  <a:outerShdw blurRad="38100" dist="38100" dir="2700000" algn="tl">
                    <a:srgbClr val="000000">
                      <a:alpha val="43137"/>
                    </a:srgbClr>
                  </a:outerShdw>
                </a:effectLst>
              </a:rPr>
              <a:t>La colonización de Puerto Rico</a:t>
            </a:r>
            <a:endParaRPr lang="es-PR" b="1" i="1" dirty="0">
              <a:solidFill>
                <a:srgbClr val="FFFF0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827584" y="3789040"/>
            <a:ext cx="6400800" cy="1752600"/>
          </a:xfrm>
        </p:spPr>
        <p:txBody>
          <a:bodyPr/>
          <a:lstStyle/>
          <a:p>
            <a:pPr algn="l"/>
            <a:r>
              <a:rPr lang="es-PR" sz="2600" dirty="0" smtClean="0">
                <a:effectLst>
                  <a:outerShdw blurRad="38100" dist="38100" dir="2700000" algn="tl">
                    <a:srgbClr val="000000">
                      <a:alpha val="43137"/>
                    </a:srgbClr>
                  </a:outerShdw>
                </a:effectLst>
              </a:rPr>
              <a:t>Prof. Samuel O. Rodríguez-Sierra</a:t>
            </a:r>
          </a:p>
          <a:p>
            <a:pPr algn="l"/>
            <a:r>
              <a:rPr lang="es-PR" sz="2600" dirty="0" smtClean="0">
                <a:effectLst>
                  <a:outerShdw blurRad="38100" dist="38100" dir="2700000" algn="tl">
                    <a:srgbClr val="000000">
                      <a:alpha val="43137"/>
                    </a:srgbClr>
                  </a:outerShdw>
                </a:effectLst>
              </a:rPr>
              <a:t>Estudios Sociales</a:t>
            </a:r>
          </a:p>
          <a:p>
            <a:pPr algn="l"/>
            <a:r>
              <a:rPr lang="es-PR" sz="2600" dirty="0" smtClean="0">
                <a:effectLst>
                  <a:outerShdw blurRad="38100" dist="38100" dir="2700000" algn="tl">
                    <a:srgbClr val="000000">
                      <a:alpha val="43137"/>
                    </a:srgbClr>
                  </a:outerShdw>
                </a:effectLst>
              </a:rPr>
              <a:t>Séptimo Grado</a:t>
            </a:r>
          </a:p>
          <a:p>
            <a:endParaRPr lang="es-PR" dirty="0">
              <a:effectLst>
                <a:outerShdw blurRad="38100" dist="38100" dir="2700000" algn="tl">
                  <a:srgbClr val="000000">
                    <a:alpha val="43137"/>
                  </a:srgbClr>
                </a:outerShdw>
              </a:effectLst>
            </a:endParaRPr>
          </a:p>
        </p:txBody>
      </p:sp>
      <p:pic>
        <p:nvPicPr>
          <p:cNvPr id="3074" name="Picture 2" descr="E:\Recursos Educativos\Séptimo Grado\Unidad 2, Forjamos una cultura\Cap 6, Los caminos de la colonización\Láminas\20080605klphishch_18_Ies_SCO[1].jpg"/>
          <p:cNvPicPr>
            <a:picLocks noChangeAspect="1" noChangeArrowheads="1"/>
          </p:cNvPicPr>
          <p:nvPr/>
        </p:nvPicPr>
        <p:blipFill>
          <a:blip r:embed="rId3" cstate="print"/>
          <a:srcRect/>
          <a:stretch>
            <a:fillRect/>
          </a:stretch>
        </p:blipFill>
        <p:spPr bwMode="auto">
          <a:xfrm rot="1163948">
            <a:off x="6181778" y="4374264"/>
            <a:ext cx="2546186" cy="1890142"/>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1000" fill="hold"/>
                                        <p:tgtEl>
                                          <p:spTgt spid="3074"/>
                                        </p:tgtEl>
                                        <p:attrNameLst>
                                          <p:attrName>ppt_w</p:attrName>
                                        </p:attrNameLst>
                                      </p:cBhvr>
                                      <p:tavLst>
                                        <p:tav tm="0">
                                          <p:val>
                                            <p:strVal val="#ppt_w*0.70"/>
                                          </p:val>
                                        </p:tav>
                                        <p:tav tm="100000">
                                          <p:val>
                                            <p:strVal val="#ppt_w"/>
                                          </p:val>
                                        </p:tav>
                                      </p:tavLst>
                                    </p:anim>
                                    <p:anim calcmode="lin" valueType="num">
                                      <p:cBhvr>
                                        <p:cTn id="25" dur="1000" fill="hold"/>
                                        <p:tgtEl>
                                          <p:spTgt spid="3074"/>
                                        </p:tgtEl>
                                        <p:attrNameLst>
                                          <p:attrName>ppt_h</p:attrName>
                                        </p:attrNameLst>
                                      </p:cBhvr>
                                      <p:tavLst>
                                        <p:tav tm="0">
                                          <p:val>
                                            <p:strVal val="#ppt_h"/>
                                          </p:val>
                                        </p:tav>
                                        <p:tav tm="100000">
                                          <p:val>
                                            <p:strVal val="#ppt_h"/>
                                          </p:val>
                                        </p:tav>
                                      </p:tavLst>
                                    </p:anim>
                                    <p:animEffect transition="in" filter="fade">
                                      <p:cBhvr>
                                        <p:cTn id="2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2400" b="1" dirty="0" smtClean="0">
                <a:solidFill>
                  <a:srgbClr val="FFFF00"/>
                </a:solidFill>
                <a:effectLst>
                  <a:outerShdw blurRad="38100" dist="38100" dir="2700000" algn="tl">
                    <a:srgbClr val="000000">
                      <a:alpha val="43137"/>
                    </a:srgbClr>
                  </a:outerShdw>
                </a:effectLst>
              </a:rPr>
              <a:t>Casa de piedra de Juan Ponce de León: fue la primera fortificación de la Isla, construida </a:t>
            </a:r>
            <a:r>
              <a:rPr lang="es-PR" sz="2400" b="1" dirty="0">
                <a:solidFill>
                  <a:srgbClr val="FFFF00"/>
                </a:solidFill>
                <a:effectLst>
                  <a:outerShdw blurRad="38100" dist="38100" dir="2700000" algn="tl">
                    <a:srgbClr val="000000">
                      <a:alpha val="43137"/>
                    </a:srgbClr>
                  </a:outerShdw>
                </a:effectLst>
              </a:rPr>
              <a:t>e</a:t>
            </a:r>
            <a:r>
              <a:rPr lang="es-PR" sz="2400" b="1" dirty="0" smtClean="0">
                <a:solidFill>
                  <a:srgbClr val="FFFF00"/>
                </a:solidFill>
                <a:effectLst>
                  <a:outerShdw blurRad="38100" dist="38100" dir="2700000" algn="tl">
                    <a:srgbClr val="000000">
                      <a:alpha val="43137"/>
                    </a:srgbClr>
                  </a:outerShdw>
                </a:effectLst>
              </a:rPr>
              <a:t>n los primeros años del siglo XVI</a:t>
            </a:r>
            <a:endParaRPr lang="es-PR" sz="2400" b="1" dirty="0">
              <a:solidFill>
                <a:srgbClr val="FFFF00"/>
              </a:solidFill>
              <a:effectLst>
                <a:outerShdw blurRad="38100" dist="38100" dir="2700000" algn="tl">
                  <a:srgbClr val="000000">
                    <a:alpha val="43137"/>
                  </a:srgbClr>
                </a:outerShdw>
              </a:effectLst>
            </a:endParaRPr>
          </a:p>
        </p:txBody>
      </p:sp>
      <p:pic>
        <p:nvPicPr>
          <p:cNvPr id="25602" name="Picture 2"/>
          <p:cNvPicPr>
            <a:picLocks noGrp="1" noChangeAspect="1" noChangeArrowheads="1"/>
          </p:cNvPicPr>
          <p:nvPr>
            <p:ph idx="1"/>
          </p:nvPr>
        </p:nvPicPr>
        <p:blipFill>
          <a:blip r:embed="rId2" cstate="print"/>
          <a:srcRect/>
          <a:stretch>
            <a:fillRect/>
          </a:stretch>
        </p:blipFill>
        <p:spPr bwMode="auto">
          <a:xfrm rot="10800000">
            <a:off x="1131978" y="1857364"/>
            <a:ext cx="6465145" cy="4802676"/>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500" fill="hold"/>
                                        <p:tgtEl>
                                          <p:spTgt spid="25602"/>
                                        </p:tgtEl>
                                        <p:attrNameLst>
                                          <p:attrName>ppt_w</p:attrName>
                                        </p:attrNameLst>
                                      </p:cBhvr>
                                      <p:tavLst>
                                        <p:tav tm="0">
                                          <p:val>
                                            <p:fltVal val="0"/>
                                          </p:val>
                                        </p:tav>
                                        <p:tav tm="100000">
                                          <p:val>
                                            <p:strVal val="#ppt_w"/>
                                          </p:val>
                                        </p:tav>
                                      </p:tavLst>
                                    </p:anim>
                                    <p:anim calcmode="lin" valueType="num">
                                      <p:cBhvr>
                                        <p:cTn id="12" dur="500" fill="hold"/>
                                        <p:tgtEl>
                                          <p:spTgt spid="25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Ciudad de Caparra</a:t>
            </a:r>
            <a:endParaRPr lang="es-PR" b="1" dirty="0">
              <a:solidFill>
                <a:srgbClr val="FFFF00"/>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cstate="print">
            <a:lum bright="-1000"/>
          </a:blip>
          <a:srcRect/>
          <a:stretch>
            <a:fillRect/>
          </a:stretch>
        </p:blipFill>
        <p:spPr bwMode="auto">
          <a:xfrm>
            <a:off x="500034" y="1714488"/>
            <a:ext cx="8143932" cy="471490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rPr>
              <a:t>La fundación de Caparra</a:t>
            </a:r>
            <a:endParaRPr lang="es-PR" b="1" dirty="0">
              <a:solidFill>
                <a:srgbClr val="FFFF00"/>
              </a:solidFill>
            </a:endParaRPr>
          </a:p>
        </p:txBody>
      </p:sp>
      <p:sp>
        <p:nvSpPr>
          <p:cNvPr id="3" name="Content Placeholder 2"/>
          <p:cNvSpPr>
            <a:spLocks noGrp="1"/>
          </p:cNvSpPr>
          <p:nvPr>
            <p:ph idx="1"/>
          </p:nvPr>
        </p:nvSpPr>
        <p:spPr/>
        <p:txBody>
          <a:bodyPr/>
          <a:lstStyle/>
          <a:p>
            <a:pPr>
              <a:buFont typeface="Wingdings" pitchFamily="2" charset="2"/>
              <a:buChar char="Ø"/>
            </a:pPr>
            <a:r>
              <a:rPr lang="es-PR" sz="2800" dirty="0" smtClean="0">
                <a:effectLst>
                  <a:outerShdw blurRad="38100" dist="38100" dir="2700000" algn="tl">
                    <a:srgbClr val="000000">
                      <a:alpha val="43137"/>
                    </a:srgbClr>
                  </a:outerShdw>
                </a:effectLst>
              </a:rPr>
              <a:t>La vida en Caparra era dura, y las dificultades de la geografía norteña ponían a prueba la resistencia de sus pobladores. Los caminos y la plaza se convertían en verdaderos pantanales en épocas de lluvias, y los traslados de mercancía hacia la bahía eran extremadamente accidentados.</a:t>
            </a:r>
            <a:endParaRPr lang="es-PR" sz="28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C000"/>
                </a:solidFill>
                <a:effectLst>
                  <a:outerShdw blurRad="38100" dist="38100" dir="2700000" algn="tl">
                    <a:srgbClr val="000000">
                      <a:alpha val="43137"/>
                    </a:srgbClr>
                  </a:outerShdw>
                </a:effectLst>
              </a:rPr>
              <a:t>La fundación de Caparra</a:t>
            </a:r>
            <a:endParaRPr lang="es-PR"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72816"/>
            <a:ext cx="7772400" cy="4323184"/>
          </a:xfrm>
        </p:spPr>
        <p:txBody>
          <a:bodyPr/>
          <a:lstStyle/>
          <a:p>
            <a:pPr>
              <a:buFont typeface="Wingdings" pitchFamily="2" charset="2"/>
              <a:buChar char="Ø"/>
            </a:pPr>
            <a:r>
              <a:rPr lang="es-PR" sz="2300" dirty="0" smtClean="0">
                <a:effectLst>
                  <a:outerShdw blurRad="38100" dist="38100" dir="2700000" algn="tl">
                    <a:srgbClr val="000000">
                      <a:alpha val="43137"/>
                    </a:srgbClr>
                  </a:outerShdw>
                </a:effectLst>
              </a:rPr>
              <a:t>Algunos meses después de la fundación del pueblo, Ponce de León regresó a La Española para informar personalmente a Ovando de los resultados de su viaje.</a:t>
            </a:r>
          </a:p>
          <a:p>
            <a:pPr>
              <a:buFont typeface="Wingdings" pitchFamily="2" charset="2"/>
              <a:buChar char="Ø"/>
            </a:pPr>
            <a:r>
              <a:rPr lang="es-PR" sz="2300" dirty="0" smtClean="0">
                <a:effectLst>
                  <a:outerShdw blurRad="38100" dist="38100" dir="2700000" algn="tl">
                    <a:srgbClr val="000000">
                      <a:alpha val="43137"/>
                    </a:srgbClr>
                  </a:outerShdw>
                </a:effectLst>
              </a:rPr>
              <a:t>Aprovechando esta oportunidad el cacique </a:t>
            </a:r>
            <a:r>
              <a:rPr lang="es-PR" sz="2300" dirty="0" err="1" smtClean="0">
                <a:effectLst>
                  <a:outerShdw blurRad="38100" dist="38100" dir="2700000" algn="tl">
                    <a:srgbClr val="000000">
                      <a:alpha val="43137"/>
                    </a:srgbClr>
                  </a:outerShdw>
                </a:effectLst>
              </a:rPr>
              <a:t>Agüeybaná</a:t>
            </a:r>
            <a:r>
              <a:rPr lang="es-PR" sz="2300" dirty="0" smtClean="0">
                <a:effectLst>
                  <a:outerShdw blurRad="38100" dist="38100" dir="2700000" algn="tl">
                    <a:srgbClr val="000000">
                      <a:alpha val="43137"/>
                    </a:srgbClr>
                  </a:outerShdw>
                </a:effectLst>
              </a:rPr>
              <a:t> viajó poco después hasta el </a:t>
            </a:r>
            <a:r>
              <a:rPr lang="es-PR" sz="2300" dirty="0" err="1" smtClean="0">
                <a:effectLst>
                  <a:outerShdw blurRad="38100" dist="38100" dir="2700000" algn="tl">
                    <a:srgbClr val="000000">
                      <a:alpha val="43137"/>
                    </a:srgbClr>
                  </a:outerShdw>
                </a:effectLst>
              </a:rPr>
              <a:t>Higüey</a:t>
            </a:r>
            <a:r>
              <a:rPr lang="es-PR" sz="2300" dirty="0" smtClean="0">
                <a:effectLst>
                  <a:outerShdw blurRad="38100" dist="38100" dir="2700000" algn="tl">
                    <a:srgbClr val="000000">
                      <a:alpha val="43137"/>
                    </a:srgbClr>
                  </a:outerShdw>
                </a:effectLst>
              </a:rPr>
              <a:t> con el propósito de reciprocar la visita que le había hecho Ponce de León. Este lo recibió con mucha cordialidad y lo llevó consigo a Santo Domingo, para presentarlo a Ovando y hacerle conocer la ciudad española, quedando el cacique sumamente impresionado por lo que vio.</a:t>
            </a:r>
            <a:endParaRPr lang="es-PR" sz="23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C000"/>
                </a:solidFill>
                <a:effectLst>
                  <a:outerShdw blurRad="38100" dist="38100" dir="2700000" algn="tl">
                    <a:srgbClr val="000000">
                      <a:alpha val="43137"/>
                    </a:srgbClr>
                  </a:outerShdw>
                </a:effectLst>
              </a:rPr>
              <a:t>La fundación de Caparra</a:t>
            </a:r>
            <a:endParaRPr lang="es-PR"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772816"/>
            <a:ext cx="7772400" cy="4323184"/>
          </a:xfrm>
        </p:spPr>
        <p:txBody>
          <a:bodyPr/>
          <a:lstStyle/>
          <a:p>
            <a:pPr>
              <a:buFont typeface="Wingdings" pitchFamily="2" charset="2"/>
              <a:buChar char="Ø"/>
            </a:pPr>
            <a:r>
              <a:rPr lang="es-PR" sz="2400" dirty="0" smtClean="0">
                <a:effectLst>
                  <a:outerShdw blurRad="38100" dist="38100" dir="2700000" algn="tl">
                    <a:srgbClr val="000000">
                      <a:alpha val="43137"/>
                    </a:srgbClr>
                  </a:outerShdw>
                </a:effectLst>
              </a:rPr>
              <a:t>El rey Fernando el Católico aprobó todo lo hecho por Ponce de León y el 14 de agosto de 1509 le nombró gobernador de San Juan, ordenándole que adjudicara tierras e indios a los colonizadores y a otros treinta vecinos que desde Sevilla se enviaban para poblar la Isla. Había empezado formalmente la colonización de la Isla.</a:t>
            </a:r>
          </a:p>
        </p:txBody>
      </p:sp>
      <p:pic>
        <p:nvPicPr>
          <p:cNvPr id="6146" name="Picture 2" descr="E:\Recursos Educativos\Séptimo Grado\Unidad 2, Forjamos una cultura\Cap 6, Los caminos de la colonización\Láminas\Españoles explorando.jpg"/>
          <p:cNvPicPr>
            <a:picLocks noChangeAspect="1" noChangeArrowheads="1"/>
          </p:cNvPicPr>
          <p:nvPr/>
        </p:nvPicPr>
        <p:blipFill>
          <a:blip r:embed="rId2" cstate="print"/>
          <a:srcRect/>
          <a:stretch>
            <a:fillRect/>
          </a:stretch>
        </p:blipFill>
        <p:spPr bwMode="auto">
          <a:xfrm>
            <a:off x="7357241" y="4797152"/>
            <a:ext cx="1542076" cy="183624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2800" b="1" dirty="0" smtClean="0">
                <a:solidFill>
                  <a:srgbClr val="FFFF00"/>
                </a:solidFill>
                <a:effectLst>
                  <a:outerShdw blurRad="38100" dist="38100" dir="2700000" algn="tl">
                    <a:srgbClr val="000000">
                      <a:alpha val="43137"/>
                    </a:srgbClr>
                  </a:outerShdw>
                </a:effectLst>
                <a:latin typeface="+mn-lt"/>
                <a:ea typeface="+mn-ea"/>
                <a:cs typeface="+mn-cs"/>
              </a:rPr>
              <a:t>¿Qué otro poblado fue fundado en el suroeste de la Isla?</a:t>
            </a:r>
            <a:r>
              <a:rPr lang="es-PR" sz="2800" dirty="0" smtClean="0">
                <a:solidFill>
                  <a:srgbClr val="FFFF00"/>
                </a:solidFill>
                <a:effectLst>
                  <a:outerShdw blurRad="38100" dist="38100" dir="2700000" algn="tl">
                    <a:srgbClr val="000000">
                      <a:alpha val="43137"/>
                    </a:srgbClr>
                  </a:outerShdw>
                </a:effectLst>
                <a:latin typeface="+mn-lt"/>
                <a:ea typeface="+mn-ea"/>
                <a:cs typeface="+mn-cs"/>
              </a:rPr>
              <a:t/>
            </a:r>
            <a:br>
              <a:rPr lang="es-PR" sz="2800" dirty="0" smtClean="0">
                <a:solidFill>
                  <a:srgbClr val="FFFF00"/>
                </a:solidFill>
                <a:effectLst>
                  <a:outerShdw blurRad="38100" dist="38100" dir="2700000" algn="tl">
                    <a:srgbClr val="000000">
                      <a:alpha val="43137"/>
                    </a:srgbClr>
                  </a:outerShdw>
                </a:effectLst>
                <a:latin typeface="+mn-lt"/>
                <a:ea typeface="+mn-ea"/>
                <a:cs typeface="+mn-cs"/>
              </a:rPr>
            </a:br>
            <a:endParaRPr lang="es-PR"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buFont typeface="Wingdings" pitchFamily="2" charset="2"/>
              <a:buChar char="Ø"/>
            </a:pPr>
            <a:r>
              <a:rPr lang="es-PR" sz="2400" dirty="0" smtClean="0">
                <a:solidFill>
                  <a:schemeClr val="tx1"/>
                </a:solidFill>
                <a:effectLst>
                  <a:outerShdw blurRad="38100" dist="38100" dir="2700000" algn="tl">
                    <a:srgbClr val="000000">
                      <a:alpha val="43137"/>
                    </a:srgbClr>
                  </a:outerShdw>
                </a:effectLst>
                <a:latin typeface="+mn-lt"/>
                <a:ea typeface="+mn-ea"/>
                <a:cs typeface="+mn-cs"/>
              </a:rPr>
              <a:t>La </a:t>
            </a:r>
            <a:r>
              <a:rPr lang="es-PR" sz="2400" dirty="0">
                <a:solidFill>
                  <a:schemeClr val="tx1"/>
                </a:solidFill>
                <a:effectLst>
                  <a:outerShdw blurRad="38100" dist="38100" dir="2700000" algn="tl">
                    <a:srgbClr val="000000">
                      <a:alpha val="43137"/>
                    </a:srgbClr>
                  </a:outerShdw>
                </a:effectLst>
                <a:latin typeface="+mn-lt"/>
                <a:ea typeface="+mn-ea"/>
                <a:cs typeface="+mn-cs"/>
              </a:rPr>
              <a:t>Villa de </a:t>
            </a:r>
            <a:r>
              <a:rPr lang="es-PR" sz="2400" dirty="0" smtClean="0">
                <a:solidFill>
                  <a:schemeClr val="tx1"/>
                </a:solidFill>
                <a:effectLst>
                  <a:outerShdw blurRad="38100" dist="38100" dir="2700000" algn="tl">
                    <a:srgbClr val="000000">
                      <a:alpha val="43137"/>
                    </a:srgbClr>
                  </a:outerShdw>
                </a:effectLst>
                <a:latin typeface="+mn-lt"/>
                <a:ea typeface="+mn-ea"/>
                <a:cs typeface="+mn-cs"/>
              </a:rPr>
              <a:t>Sotomayor, fundada y dirigida </a:t>
            </a:r>
            <a:r>
              <a:rPr lang="es-PR" sz="2400" dirty="0">
                <a:solidFill>
                  <a:schemeClr val="tx1"/>
                </a:solidFill>
                <a:effectLst>
                  <a:outerShdw blurRad="38100" dist="38100" dir="2700000" algn="tl">
                    <a:srgbClr val="000000">
                      <a:alpha val="43137"/>
                    </a:srgbClr>
                  </a:outerShdw>
                </a:effectLst>
                <a:latin typeface="+mn-lt"/>
                <a:ea typeface="+mn-ea"/>
                <a:cs typeface="+mn-cs"/>
              </a:rPr>
              <a:t>por el </a:t>
            </a:r>
            <a:r>
              <a:rPr lang="es-PR" sz="2400" dirty="0" smtClean="0">
                <a:solidFill>
                  <a:schemeClr val="tx1"/>
                </a:solidFill>
                <a:effectLst>
                  <a:outerShdw blurRad="38100" dist="38100" dir="2700000" algn="tl">
                    <a:srgbClr val="000000">
                      <a:alpha val="43137"/>
                    </a:srgbClr>
                  </a:outerShdw>
                </a:effectLst>
                <a:latin typeface="+mn-lt"/>
                <a:ea typeface="+mn-ea"/>
                <a:cs typeface="+mn-cs"/>
              </a:rPr>
              <a:t>conquistador noble gallego </a:t>
            </a:r>
            <a:r>
              <a:rPr lang="es-PR" sz="2400" dirty="0">
                <a:solidFill>
                  <a:schemeClr val="tx1"/>
                </a:solidFill>
                <a:effectLst>
                  <a:outerShdw blurRad="38100" dist="38100" dir="2700000" algn="tl">
                    <a:srgbClr val="000000">
                      <a:alpha val="43137"/>
                    </a:srgbClr>
                  </a:outerShdw>
                </a:effectLst>
                <a:latin typeface="+mn-lt"/>
                <a:ea typeface="+mn-ea"/>
                <a:cs typeface="+mn-cs"/>
              </a:rPr>
              <a:t>don </a:t>
            </a:r>
            <a:r>
              <a:rPr lang="es-PR" sz="2400" b="1" dirty="0">
                <a:solidFill>
                  <a:srgbClr val="FF0000"/>
                </a:solidFill>
                <a:effectLst>
                  <a:outerShdw blurRad="38100" dist="38100" dir="2700000" algn="tl">
                    <a:srgbClr val="000000">
                      <a:alpha val="43137"/>
                    </a:srgbClr>
                  </a:outerShdw>
                </a:effectLst>
                <a:latin typeface="+mn-lt"/>
                <a:ea typeface="+mn-ea"/>
                <a:cs typeface="+mn-cs"/>
              </a:rPr>
              <a:t>Cristóbal de Sotomayo</a:t>
            </a:r>
            <a:r>
              <a:rPr lang="es-PR" sz="2400" dirty="0">
                <a:solidFill>
                  <a:srgbClr val="FF0000"/>
                </a:solidFill>
                <a:effectLst>
                  <a:outerShdw blurRad="38100" dist="38100" dir="2700000" algn="tl">
                    <a:srgbClr val="000000">
                      <a:alpha val="43137"/>
                    </a:srgbClr>
                  </a:outerShdw>
                </a:effectLst>
                <a:latin typeface="+mn-lt"/>
                <a:ea typeface="+mn-ea"/>
                <a:cs typeface="+mn-cs"/>
              </a:rPr>
              <a:t>r</a:t>
            </a:r>
            <a:r>
              <a:rPr lang="es-PR" sz="2400" dirty="0">
                <a:solidFill>
                  <a:schemeClr val="tx1"/>
                </a:solidFill>
                <a:effectLst>
                  <a:outerShdw blurRad="38100" dist="38100" dir="2700000" algn="tl">
                    <a:srgbClr val="000000">
                      <a:alpha val="43137"/>
                    </a:srgbClr>
                  </a:outerShdw>
                </a:effectLst>
                <a:latin typeface="+mn-lt"/>
                <a:ea typeface="+mn-ea"/>
                <a:cs typeface="+mn-cs"/>
              </a:rPr>
              <a:t>, hijo de los condes de </a:t>
            </a:r>
            <a:r>
              <a:rPr lang="es-PR" sz="2400" dirty="0" err="1" smtClean="0">
                <a:solidFill>
                  <a:schemeClr val="tx1"/>
                </a:solidFill>
                <a:effectLst>
                  <a:outerShdw blurRad="38100" dist="38100" dir="2700000" algn="tl">
                    <a:srgbClr val="000000">
                      <a:alpha val="43137"/>
                    </a:srgbClr>
                  </a:outerShdw>
                </a:effectLst>
                <a:latin typeface="+mn-lt"/>
                <a:ea typeface="+mn-ea"/>
                <a:cs typeface="+mn-cs"/>
              </a:rPr>
              <a:t>Camiña</a:t>
            </a:r>
            <a:r>
              <a:rPr lang="es-PR" sz="2400" dirty="0" smtClean="0">
                <a:effectLst>
                  <a:outerShdw blurRad="38100" dist="38100" dir="2700000" algn="tl">
                    <a:srgbClr val="000000">
                      <a:alpha val="43137"/>
                    </a:srgbClr>
                  </a:outerShdw>
                </a:effectLst>
              </a:rPr>
              <a:t> y quien había sido secretario del rey Felipe el Hermoso.</a:t>
            </a:r>
            <a:endParaRPr lang="es-PR" sz="2400" dirty="0" smtClean="0">
              <a:solidFill>
                <a:schemeClr val="tx1"/>
              </a:solidFill>
              <a:effectLst>
                <a:outerShdw blurRad="38100" dist="38100" dir="2700000" algn="tl">
                  <a:srgbClr val="000000">
                    <a:alpha val="43137"/>
                  </a:srgbClr>
                </a:outerShdw>
              </a:effectLst>
              <a:latin typeface="+mn-lt"/>
              <a:ea typeface="+mn-ea"/>
              <a:cs typeface="+mn-cs"/>
            </a:endParaRPr>
          </a:p>
          <a:p>
            <a:pPr lvl="0">
              <a:buFont typeface="Wingdings" pitchFamily="2" charset="2"/>
              <a:buChar char="Ø"/>
            </a:pPr>
            <a:r>
              <a:rPr lang="es-PR" sz="2400" dirty="0" smtClean="0">
                <a:effectLst>
                  <a:outerShdw blurRad="38100" dist="38100" dir="2700000" algn="tl">
                    <a:srgbClr val="000000">
                      <a:alpha val="43137"/>
                    </a:srgbClr>
                  </a:outerShdw>
                </a:effectLst>
              </a:rPr>
              <a:t>Tanto el poblado de Caparra como el de Sotomayor se afectaron con las luchas de poder entre el rey Fernando y el hijo del descubridor Cristóbal Colón, Diego Colón</a:t>
            </a:r>
            <a:r>
              <a:rPr lang="es-PR" sz="2800" dirty="0" smtClean="0"/>
              <a:t>.</a:t>
            </a:r>
            <a:endParaRPr lang="es-PR" sz="2800" dirty="0">
              <a:solidFill>
                <a:schemeClr val="tx1"/>
              </a:solidFill>
              <a:effectLst>
                <a:outerShdw blurRad="38100" dist="38100" dir="2700000" algn="tl">
                  <a:srgbClr val="000000">
                    <a:alpha val="43137"/>
                  </a:srgbClr>
                </a:outerShdw>
              </a:effectLst>
              <a:latin typeface="+mn-lt"/>
              <a:ea typeface="+mn-ea"/>
              <a:cs typeface="+mn-cs"/>
            </a:endParaRPr>
          </a:p>
          <a:p>
            <a:endParaRPr lang="es-PR" dirty="0"/>
          </a:p>
        </p:txBody>
      </p:sp>
      <p:pic>
        <p:nvPicPr>
          <p:cNvPr id="20482" name="Picture 2" descr="http://guadalupe.luxdomini.com/conquistadores.jpg"/>
          <p:cNvPicPr>
            <a:picLocks noChangeAspect="1" noChangeArrowheads="1"/>
          </p:cNvPicPr>
          <p:nvPr/>
        </p:nvPicPr>
        <p:blipFill>
          <a:blip r:embed="rId2" cstate="print"/>
          <a:srcRect/>
          <a:stretch>
            <a:fillRect/>
          </a:stretch>
        </p:blipFill>
        <p:spPr bwMode="auto">
          <a:xfrm>
            <a:off x="7155168" y="4869160"/>
            <a:ext cx="1703087" cy="170308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dissolve">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Continuación</a:t>
            </a:r>
            <a:endParaRPr lang="es-P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844824"/>
            <a:ext cx="7772400" cy="4114800"/>
          </a:xfrm>
        </p:spPr>
        <p:txBody>
          <a:bodyPr/>
          <a:lstStyle/>
          <a:p>
            <a:pPr lvl="0">
              <a:buFont typeface="Wingdings" pitchFamily="2" charset="2"/>
              <a:buChar char="Ø"/>
            </a:pPr>
            <a:r>
              <a:rPr lang="es-PR" sz="2800" dirty="0">
                <a:solidFill>
                  <a:schemeClr val="tx1"/>
                </a:solidFill>
                <a:effectLst>
                  <a:outerShdw blurRad="38100" dist="38100" dir="2700000" algn="tl">
                    <a:srgbClr val="000000">
                      <a:alpha val="43137"/>
                    </a:srgbClr>
                  </a:outerShdw>
                </a:effectLst>
                <a:latin typeface="+mn-lt"/>
                <a:ea typeface="+mn-ea"/>
                <a:cs typeface="+mn-cs"/>
              </a:rPr>
              <a:t>De esta manera, desde los principios de la colonización española la Isla tuvo dos centros: (1) </a:t>
            </a:r>
            <a:r>
              <a:rPr lang="es-PR" sz="2800" dirty="0" smtClean="0">
                <a:solidFill>
                  <a:schemeClr val="tx1"/>
                </a:solidFill>
                <a:effectLst>
                  <a:outerShdw blurRad="38100" dist="38100" dir="2700000" algn="tl">
                    <a:srgbClr val="000000">
                      <a:alpha val="43137"/>
                    </a:srgbClr>
                  </a:outerShdw>
                </a:effectLst>
                <a:latin typeface="+mn-lt"/>
                <a:ea typeface="+mn-ea"/>
                <a:cs typeface="+mn-cs"/>
              </a:rPr>
              <a:t>Caparra</a:t>
            </a:r>
            <a:r>
              <a:rPr lang="es-PR" sz="2800" dirty="0">
                <a:solidFill>
                  <a:schemeClr val="tx1"/>
                </a:solidFill>
                <a:effectLst>
                  <a:outerShdw blurRad="38100" dist="38100" dir="2700000" algn="tl">
                    <a:srgbClr val="000000">
                      <a:alpha val="43137"/>
                    </a:srgbClr>
                  </a:outerShdw>
                </a:effectLst>
                <a:latin typeface="+mn-lt"/>
                <a:ea typeface="+mn-ea"/>
                <a:cs typeface="+mn-cs"/>
              </a:rPr>
              <a:t>, eventualmente trasladado a San Juan; y (2) </a:t>
            </a:r>
            <a:r>
              <a:rPr lang="es-PR" sz="2800" dirty="0" smtClean="0">
                <a:solidFill>
                  <a:schemeClr val="tx1"/>
                </a:solidFill>
                <a:effectLst>
                  <a:outerShdw blurRad="38100" dist="38100" dir="2700000" algn="tl">
                    <a:srgbClr val="000000">
                      <a:alpha val="43137"/>
                    </a:srgbClr>
                  </a:outerShdw>
                </a:effectLst>
                <a:latin typeface="+mn-lt"/>
                <a:ea typeface="+mn-ea"/>
                <a:cs typeface="+mn-cs"/>
              </a:rPr>
              <a:t>la Villa de  </a:t>
            </a:r>
            <a:r>
              <a:rPr lang="es-PR" sz="2800" dirty="0">
                <a:solidFill>
                  <a:schemeClr val="tx1"/>
                </a:solidFill>
                <a:effectLst>
                  <a:outerShdw blurRad="38100" dist="38100" dir="2700000" algn="tl">
                    <a:srgbClr val="000000">
                      <a:alpha val="43137"/>
                    </a:srgbClr>
                  </a:outerShdw>
                </a:effectLst>
                <a:latin typeface="+mn-lt"/>
                <a:ea typeface="+mn-ea"/>
                <a:cs typeface="+mn-cs"/>
              </a:rPr>
              <a:t>Sotomayor, que andando el tiempo sería llamado San Germán.</a:t>
            </a:r>
          </a:p>
          <a:p>
            <a:endParaRPr lang="es-PR" dirty="0"/>
          </a:p>
        </p:txBody>
      </p:sp>
      <p:pic>
        <p:nvPicPr>
          <p:cNvPr id="7170" name="Picture 2" descr="E:\Recursos Educativos\Séptimo Grado\Unidad 2, Forjamos una cultura\Cap 6, Los caminos de la colonización\Láminas\Capataz español supervisando los trabajos de los indios.jpg"/>
          <p:cNvPicPr>
            <a:picLocks noChangeAspect="1" noChangeArrowheads="1"/>
          </p:cNvPicPr>
          <p:nvPr/>
        </p:nvPicPr>
        <p:blipFill>
          <a:blip r:embed="rId2" cstate="print"/>
          <a:srcRect/>
          <a:stretch>
            <a:fillRect/>
          </a:stretch>
        </p:blipFill>
        <p:spPr bwMode="auto">
          <a:xfrm>
            <a:off x="5652120" y="4599076"/>
            <a:ext cx="3289102" cy="2054487"/>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strVal val="#ppt_w*0.70"/>
                                          </p:val>
                                        </p:tav>
                                        <p:tav tm="100000">
                                          <p:val>
                                            <p:strVal val="#ppt_w"/>
                                          </p:val>
                                        </p:tav>
                                      </p:tavLst>
                                    </p:anim>
                                    <p:anim calcmode="lin" valueType="num">
                                      <p:cBhvr>
                                        <p:cTn id="12" dur="1000" fill="hold"/>
                                        <p:tgtEl>
                                          <p:spTgt spid="7170"/>
                                        </p:tgtEl>
                                        <p:attrNameLst>
                                          <p:attrName>ppt_h</p:attrName>
                                        </p:attrNameLst>
                                      </p:cBhvr>
                                      <p:tavLst>
                                        <p:tav tm="0">
                                          <p:val>
                                            <p:strVal val="#ppt_h"/>
                                          </p:val>
                                        </p:tav>
                                        <p:tav tm="100000">
                                          <p:val>
                                            <p:strVal val="#ppt_h"/>
                                          </p:val>
                                        </p:tav>
                                      </p:tavLst>
                                    </p:anim>
                                    <p:animEffect transition="in" filter="fade">
                                      <p:cBhvr>
                                        <p:cTn id="13" dur="1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3200" b="1" dirty="0">
                <a:solidFill>
                  <a:srgbClr val="FFFF00"/>
                </a:solidFill>
                <a:effectLst>
                  <a:outerShdw blurRad="38100" dist="38100" dir="2700000" algn="tl">
                    <a:srgbClr val="000000">
                      <a:alpha val="43137"/>
                    </a:srgbClr>
                  </a:outerShdw>
                </a:effectLst>
                <a:latin typeface="+mj-lt"/>
                <a:ea typeface="+mj-ea"/>
                <a:cs typeface="+mj-cs"/>
              </a:rPr>
              <a:t>Las actividades económicas y los repartimientos</a:t>
            </a:r>
            <a:endParaRPr lang="es-PR" sz="3200" dirty="0">
              <a:solidFill>
                <a:srgbClr val="FFFF00"/>
              </a:solidFill>
              <a:effectLst>
                <a:outerShdw blurRad="38100" dist="38100" dir="2700000" algn="tl">
                  <a:srgbClr val="000000">
                    <a:alpha val="43137"/>
                  </a:srgbClr>
                </a:outerShdw>
              </a:effectLst>
            </a:endParaRPr>
          </a:p>
        </p:txBody>
      </p:sp>
      <p:pic>
        <p:nvPicPr>
          <p:cNvPr id="24578" name="Picture 2"/>
          <p:cNvPicPr>
            <a:picLocks noChangeAspect="1" noChangeArrowheads="1"/>
          </p:cNvPicPr>
          <p:nvPr/>
        </p:nvPicPr>
        <p:blipFill>
          <a:blip r:embed="rId2" cstate="print"/>
          <a:srcRect/>
          <a:stretch>
            <a:fillRect/>
          </a:stretch>
        </p:blipFill>
        <p:spPr bwMode="auto">
          <a:xfrm>
            <a:off x="4643438" y="1785926"/>
            <a:ext cx="3929090" cy="4824164"/>
          </a:xfrm>
          <a:prstGeom prst="rect">
            <a:avLst/>
          </a:prstGeom>
          <a:noFill/>
          <a:ln w="9525">
            <a:noFill/>
            <a:miter lim="800000"/>
            <a:headEnd/>
            <a:tailEnd/>
          </a:ln>
        </p:spPr>
      </p:pic>
      <p:pic>
        <p:nvPicPr>
          <p:cNvPr id="24579" name="Picture 3" descr="G:\Recursos Educativos\Séptimo Grado\Unidad 2, Forjamos una cultura\Cap 6, Los caminos de la colonización\Láminas\20080731klphishve_36_Ies_SCO[1].jpg"/>
          <p:cNvPicPr>
            <a:picLocks noChangeAspect="1" noChangeArrowheads="1"/>
          </p:cNvPicPr>
          <p:nvPr/>
        </p:nvPicPr>
        <p:blipFill>
          <a:blip r:embed="rId3" cstate="print"/>
          <a:srcRect/>
          <a:stretch>
            <a:fillRect/>
          </a:stretch>
        </p:blipFill>
        <p:spPr bwMode="auto">
          <a:xfrm>
            <a:off x="1071538" y="2357430"/>
            <a:ext cx="2543175" cy="34099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p:cTn id="11" dur="500" fill="hold"/>
                                        <p:tgtEl>
                                          <p:spTgt spid="24579"/>
                                        </p:tgtEl>
                                        <p:attrNameLst>
                                          <p:attrName>ppt_w</p:attrName>
                                        </p:attrNameLst>
                                      </p:cBhvr>
                                      <p:tavLst>
                                        <p:tav tm="0">
                                          <p:val>
                                            <p:fltVal val="0"/>
                                          </p:val>
                                        </p:tav>
                                        <p:tav tm="100000">
                                          <p:val>
                                            <p:strVal val="#ppt_w"/>
                                          </p:val>
                                        </p:tav>
                                      </p:tavLst>
                                    </p:anim>
                                    <p:anim calcmode="lin" valueType="num">
                                      <p:cBhvr>
                                        <p:cTn id="12" dur="500" fill="hold"/>
                                        <p:tgtEl>
                                          <p:spTgt spid="24579"/>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 calcmode="lin" valueType="num">
                                      <p:cBhvr>
                                        <p:cTn id="16" dur="500" fill="hold"/>
                                        <p:tgtEl>
                                          <p:spTgt spid="24578"/>
                                        </p:tgtEl>
                                        <p:attrNameLst>
                                          <p:attrName>ppt_w</p:attrName>
                                        </p:attrNameLst>
                                      </p:cBhvr>
                                      <p:tavLst>
                                        <p:tav tm="0">
                                          <p:val>
                                            <p:fltVal val="0"/>
                                          </p:val>
                                        </p:tav>
                                        <p:tav tm="100000">
                                          <p:val>
                                            <p:strVal val="#ppt_w"/>
                                          </p:val>
                                        </p:tav>
                                      </p:tavLst>
                                    </p:anim>
                                    <p:anim calcmode="lin" valueType="num">
                                      <p:cBhvr>
                                        <p:cTn id="17" dur="500" fill="hold"/>
                                        <p:tgtEl>
                                          <p:spTgt spid="245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3200" b="1" dirty="0" smtClean="0">
                <a:solidFill>
                  <a:srgbClr val="FFFF00"/>
                </a:solidFill>
                <a:effectLst>
                  <a:outerShdw blurRad="38100" dist="38100" dir="2700000" algn="tl">
                    <a:srgbClr val="000000">
                      <a:alpha val="43137"/>
                    </a:srgbClr>
                  </a:outerShdw>
                </a:effectLst>
                <a:latin typeface="+mj-lt"/>
                <a:ea typeface="+mj-ea"/>
                <a:cs typeface="+mj-cs"/>
              </a:rPr>
              <a:t>Las actividades económicas y los repartimientos</a:t>
            </a:r>
            <a:endParaRPr lang="es-PR" sz="3200" dirty="0"/>
          </a:p>
        </p:txBody>
      </p:sp>
      <p:sp>
        <p:nvSpPr>
          <p:cNvPr id="3" name="Content Placeholder 2"/>
          <p:cNvSpPr>
            <a:spLocks noGrp="1"/>
          </p:cNvSpPr>
          <p:nvPr>
            <p:ph idx="1"/>
          </p:nvPr>
        </p:nvSpPr>
        <p:spPr/>
        <p:txBody>
          <a:bodyPr/>
          <a:lstStyle/>
          <a:p>
            <a:pPr lvl="0">
              <a:buFont typeface="Wingdings" pitchFamily="2" charset="2"/>
              <a:buChar char="Ø"/>
            </a:pPr>
            <a:r>
              <a:rPr lang="es-PR" sz="2800" b="1" dirty="0">
                <a:solidFill>
                  <a:srgbClr val="FF0000"/>
                </a:solidFill>
                <a:effectLst>
                  <a:outerShdw blurRad="38100" dist="38100" dir="2700000" algn="tl">
                    <a:srgbClr val="000000">
                      <a:alpha val="43137"/>
                    </a:srgbClr>
                  </a:outerShdw>
                </a:effectLst>
                <a:latin typeface="+mn-lt"/>
                <a:ea typeface="+mn-ea"/>
                <a:cs typeface="+mn-cs"/>
              </a:rPr>
              <a:t>Repartimiento y encomienda</a:t>
            </a:r>
            <a:r>
              <a:rPr lang="es-PR" sz="2800" dirty="0">
                <a:solidFill>
                  <a:schemeClr val="tx1"/>
                </a:solidFill>
                <a:effectLst>
                  <a:outerShdw blurRad="38100" dist="38100" dir="2700000" algn="tl">
                    <a:srgbClr val="000000">
                      <a:alpha val="43137"/>
                    </a:srgbClr>
                  </a:outerShdw>
                </a:effectLst>
                <a:latin typeface="+mn-lt"/>
                <a:ea typeface="+mn-ea"/>
                <a:cs typeface="+mn-cs"/>
              </a:rPr>
              <a:t> – Sistema de repartición de tierras y de mano de obra taína que se estableció en Puerto Rico durante la época de la colonización española. </a:t>
            </a:r>
          </a:p>
        </p:txBody>
      </p:sp>
      <p:pic>
        <p:nvPicPr>
          <p:cNvPr id="26627" name="Picture 3" descr="G:\Recursos Educativos\Séptimo Grado\Unidad 2, Forjamos una cultura\Cap 6, Los caminos de la colonización\Láminas\20080605klphishch_18_Ies_SCO[1].jpg"/>
          <p:cNvPicPr>
            <a:picLocks noChangeAspect="1" noChangeArrowheads="1"/>
          </p:cNvPicPr>
          <p:nvPr/>
        </p:nvPicPr>
        <p:blipFill>
          <a:blip r:embed="rId2" cstate="print"/>
          <a:srcRect/>
          <a:stretch>
            <a:fillRect/>
          </a:stretch>
        </p:blipFill>
        <p:spPr bwMode="auto">
          <a:xfrm>
            <a:off x="6062141" y="4500570"/>
            <a:ext cx="2835654" cy="210502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4000" b="1" dirty="0" smtClean="0">
                <a:solidFill>
                  <a:srgbClr val="FFFF00"/>
                </a:solidFill>
                <a:effectLst>
                  <a:outerShdw blurRad="38100" dist="38100" dir="2700000" algn="tl">
                    <a:srgbClr val="000000">
                      <a:alpha val="43137"/>
                    </a:srgbClr>
                  </a:outerShdw>
                </a:effectLst>
                <a:latin typeface="+mj-lt"/>
                <a:ea typeface="+mj-ea"/>
                <a:cs typeface="+mj-cs"/>
              </a:rPr>
              <a:t>Continuación</a:t>
            </a:r>
            <a:endParaRPr lang="es-PR" sz="4000" dirty="0"/>
          </a:p>
        </p:txBody>
      </p:sp>
      <p:sp>
        <p:nvSpPr>
          <p:cNvPr id="3" name="Content Placeholder 2"/>
          <p:cNvSpPr>
            <a:spLocks noGrp="1"/>
          </p:cNvSpPr>
          <p:nvPr>
            <p:ph idx="1"/>
          </p:nvPr>
        </p:nvSpPr>
        <p:spPr/>
        <p:txBody>
          <a:bodyPr/>
          <a:lstStyle/>
          <a:p>
            <a:pPr>
              <a:buNone/>
            </a:pPr>
            <a:r>
              <a:rPr lang="es-PR" sz="2800" b="1" dirty="0">
                <a:solidFill>
                  <a:schemeClr val="tx1"/>
                </a:solidFill>
                <a:effectLst>
                  <a:outerShdw blurRad="38100" dist="38100" dir="2700000" algn="tl">
                    <a:srgbClr val="000000">
                      <a:alpha val="43137"/>
                    </a:srgbClr>
                  </a:outerShdw>
                </a:effectLst>
                <a:latin typeface="+mn-lt"/>
                <a:ea typeface="+mn-ea"/>
                <a:cs typeface="+mn-cs"/>
              </a:rPr>
              <a:t>¿Qué trabajos realizaban los taínos bajo este sistema?</a:t>
            </a:r>
          </a:p>
          <a:p>
            <a:pPr lvl="1">
              <a:buFont typeface="Wingdings" pitchFamily="2" charset="2"/>
              <a:buChar char="Ø"/>
            </a:pPr>
            <a:r>
              <a:rPr lang="es-PR" sz="2400" i="1" dirty="0">
                <a:solidFill>
                  <a:schemeClr val="tx1"/>
                </a:solidFill>
                <a:effectLst>
                  <a:outerShdw blurRad="38100" dist="38100" dir="2700000" algn="tl">
                    <a:srgbClr val="000000">
                      <a:alpha val="43137"/>
                    </a:srgbClr>
                  </a:outerShdw>
                </a:effectLst>
                <a:latin typeface="+mn-lt"/>
                <a:ea typeface="+mn-ea"/>
                <a:cs typeface="+mn-cs"/>
              </a:rPr>
              <a:t>Labores de construcción, agricultura y minería.</a:t>
            </a:r>
            <a:endParaRPr lang="es-PR" sz="2400" dirty="0">
              <a:solidFill>
                <a:schemeClr val="tx1"/>
              </a:solidFill>
              <a:effectLst>
                <a:outerShdw blurRad="38100" dist="38100" dir="2700000" algn="tl">
                  <a:srgbClr val="000000">
                    <a:alpha val="43137"/>
                  </a:srgbClr>
                </a:outerShdw>
              </a:effectLst>
              <a:latin typeface="+mn-lt"/>
              <a:ea typeface="+mn-ea"/>
              <a:cs typeface="+mn-cs"/>
            </a:endParaRPr>
          </a:p>
          <a:p>
            <a:pPr>
              <a:buNone/>
            </a:pPr>
            <a:r>
              <a:rPr lang="es-PR" sz="2800" b="1" dirty="0">
                <a:solidFill>
                  <a:schemeClr val="tx1"/>
                </a:solidFill>
                <a:effectLst>
                  <a:outerShdw blurRad="38100" dist="38100" dir="2700000" algn="tl">
                    <a:srgbClr val="000000">
                      <a:alpha val="43137"/>
                    </a:srgbClr>
                  </a:outerShdw>
                </a:effectLst>
                <a:latin typeface="+mn-lt"/>
                <a:ea typeface="+mn-ea"/>
                <a:cs typeface="+mn-cs"/>
              </a:rPr>
              <a:t>¿A qué se comprometían los colonizadores </a:t>
            </a:r>
            <a:r>
              <a:rPr lang="es-PR" sz="2800" b="1">
                <a:solidFill>
                  <a:schemeClr val="tx1"/>
                </a:solidFill>
                <a:effectLst>
                  <a:outerShdw blurRad="38100" dist="38100" dir="2700000" algn="tl">
                    <a:srgbClr val="000000">
                      <a:alpha val="43137"/>
                    </a:srgbClr>
                  </a:outerShdw>
                </a:effectLst>
                <a:latin typeface="+mn-lt"/>
                <a:ea typeface="+mn-ea"/>
                <a:cs typeface="+mn-cs"/>
              </a:rPr>
              <a:t>españoles </a:t>
            </a:r>
            <a:r>
              <a:rPr lang="es-PR" sz="2800" b="1" smtClean="0">
                <a:solidFill>
                  <a:schemeClr val="tx1"/>
                </a:solidFill>
                <a:effectLst>
                  <a:outerShdw blurRad="38100" dist="38100" dir="2700000" algn="tl">
                    <a:srgbClr val="000000">
                      <a:alpha val="43137"/>
                    </a:srgbClr>
                  </a:outerShdw>
                </a:effectLst>
                <a:latin typeface="+mn-lt"/>
                <a:ea typeface="+mn-ea"/>
                <a:cs typeface="+mn-cs"/>
              </a:rPr>
              <a:t>bajo </a:t>
            </a:r>
            <a:r>
              <a:rPr lang="es-PR" sz="2800" b="1" dirty="0">
                <a:solidFill>
                  <a:schemeClr val="tx1"/>
                </a:solidFill>
                <a:effectLst>
                  <a:outerShdw blurRad="38100" dist="38100" dir="2700000" algn="tl">
                    <a:srgbClr val="000000">
                      <a:alpha val="43137"/>
                    </a:srgbClr>
                  </a:outerShdw>
                </a:effectLst>
                <a:latin typeface="+mn-lt"/>
                <a:ea typeface="+mn-ea"/>
                <a:cs typeface="+mn-cs"/>
              </a:rPr>
              <a:t>este sistema?</a:t>
            </a:r>
          </a:p>
          <a:p>
            <a:pPr lvl="1">
              <a:buFont typeface="Wingdings" pitchFamily="2" charset="2"/>
              <a:buChar char="Ø"/>
            </a:pPr>
            <a:r>
              <a:rPr lang="es-PR" sz="2400" i="1" dirty="0">
                <a:solidFill>
                  <a:schemeClr val="tx1"/>
                </a:solidFill>
                <a:effectLst>
                  <a:outerShdw blurRad="38100" dist="38100" dir="2700000" algn="tl">
                    <a:srgbClr val="000000">
                      <a:alpha val="43137"/>
                    </a:srgbClr>
                  </a:outerShdw>
                </a:effectLst>
                <a:latin typeface="+mn-lt"/>
                <a:ea typeface="+mn-ea"/>
                <a:cs typeface="+mn-cs"/>
              </a:rPr>
              <a:t>A educar a los indios en la fe cristiana, a darle vestimenta y a protegerlos.</a:t>
            </a:r>
            <a:endParaRPr lang="es-PR" sz="2400" dirty="0">
              <a:solidFill>
                <a:schemeClr val="tx1"/>
              </a:solidFill>
              <a:effectLst>
                <a:outerShdw blurRad="38100" dist="38100" dir="2700000" algn="tl">
                  <a:srgbClr val="000000">
                    <a:alpha val="43137"/>
                  </a:srgbClr>
                </a:outerShdw>
              </a:effectLst>
              <a:latin typeface="+mn-lt"/>
              <a:ea typeface="+mn-ea"/>
              <a:cs typeface="+mn-cs"/>
            </a:endParaRPr>
          </a:p>
        </p:txBody>
      </p:sp>
      <p:pic>
        <p:nvPicPr>
          <p:cNvPr id="27650" name="Picture 2" descr="G:\Recursos Educativos\Séptimo Grado\Unidad 2, Forjamos una cultura\Cap 6, Los caminos de la colonización\Láminas\Encomiendas[1].jpg"/>
          <p:cNvPicPr>
            <a:picLocks noChangeAspect="1" noChangeArrowheads="1"/>
          </p:cNvPicPr>
          <p:nvPr/>
        </p:nvPicPr>
        <p:blipFill>
          <a:blip r:embed="rId2" cstate="print"/>
          <a:srcRect/>
          <a:stretch>
            <a:fillRect/>
          </a:stretch>
        </p:blipFill>
        <p:spPr bwMode="auto">
          <a:xfrm>
            <a:off x="6043167" y="4857760"/>
            <a:ext cx="2929610" cy="183833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dissolve">
                                      <p:cBhvr>
                                        <p:cTn id="11" dur="500"/>
                                        <p:tgtEl>
                                          <p:spTgt spid="2765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Palabra de Vocabulario:</a:t>
            </a:r>
            <a:endParaRPr lang="es-P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itchFamily="2" charset="2"/>
              <a:buChar char="Ø"/>
            </a:pPr>
            <a:r>
              <a:rPr lang="es-PR" b="1" dirty="0" smtClean="0">
                <a:solidFill>
                  <a:srgbClr val="FF0000"/>
                </a:solidFill>
                <a:effectLst>
                  <a:outerShdw blurRad="38100" dist="38100" dir="2700000" algn="tl">
                    <a:srgbClr val="000000">
                      <a:alpha val="43137"/>
                    </a:srgbClr>
                  </a:outerShdw>
                </a:effectLst>
              </a:rPr>
              <a:t>Colonización</a:t>
            </a:r>
            <a:r>
              <a:rPr lang="en-US" dirty="0" smtClean="0"/>
              <a:t> – </a:t>
            </a:r>
            <a:r>
              <a:rPr lang="es-PR" sz="3000" dirty="0" smtClean="0">
                <a:effectLst>
                  <a:outerShdw blurRad="38100" dist="38100" dir="2700000" algn="tl">
                    <a:srgbClr val="000000">
                      <a:alpha val="43137"/>
                    </a:srgbClr>
                  </a:outerShdw>
                </a:effectLst>
              </a:rPr>
              <a:t>Proceso mediante el cuál una nación ocupa y domina otro territorio, para administrarlo y gobernarlo (Libro; p. 292)  (</a:t>
            </a:r>
            <a:r>
              <a:rPr lang="es-PR" sz="3000" i="1" dirty="0" smtClean="0">
                <a:effectLst>
                  <a:outerShdw blurRad="38100" dist="38100" dir="2700000" algn="tl">
                    <a:srgbClr val="000000">
                      <a:alpha val="43137"/>
                    </a:srgbClr>
                  </a:outerShdw>
                </a:effectLst>
              </a:rPr>
              <a:t>Ejemplo: España a </a:t>
            </a:r>
            <a:r>
              <a:rPr lang="es-PR" sz="3000" i="1" dirty="0" err="1" smtClean="0">
                <a:effectLst>
                  <a:outerShdw blurRad="38100" dist="38100" dir="2700000" algn="tl">
                    <a:srgbClr val="000000">
                      <a:alpha val="43137"/>
                    </a:srgbClr>
                  </a:outerShdw>
                </a:effectLst>
              </a:rPr>
              <a:t>Boriquén</a:t>
            </a:r>
            <a:r>
              <a:rPr lang="es-PR" sz="3000" dirty="0" smtClean="0">
                <a:effectLst>
                  <a:outerShdw blurRad="38100" dist="38100" dir="2700000" algn="tl">
                    <a:srgbClr val="000000">
                      <a:alpha val="43137"/>
                    </a:srgbClr>
                  </a:outerShdw>
                </a:effectLst>
              </a:rPr>
              <a:t>).</a:t>
            </a:r>
            <a:endParaRPr lang="en-US" sz="3000" dirty="0" smtClean="0">
              <a:effectLst>
                <a:outerShdw blurRad="38100" dist="38100" dir="2700000" algn="tl">
                  <a:srgbClr val="000000">
                    <a:alpha val="43137"/>
                  </a:srgbClr>
                </a:outerShdw>
              </a:effectLst>
            </a:endParaRPr>
          </a:p>
          <a:p>
            <a:pPr lvl="0">
              <a:buFont typeface="Wingdings" pitchFamily="2" charset="2"/>
              <a:buChar char="Ø"/>
            </a:pPr>
            <a:endParaRPr lang="es-PR" dirty="0">
              <a:solidFill>
                <a:schemeClr val="tx1"/>
              </a:solidFill>
              <a:effectLst>
                <a:outerShdw blurRad="38100" dist="38100" dir="2700000" algn="tl">
                  <a:srgbClr val="000000">
                    <a:alpha val="43137"/>
                  </a:srgbClr>
                </a:outerShdw>
              </a:effectLst>
              <a:latin typeface="+mn-lt"/>
              <a:ea typeface="+mn-ea"/>
              <a:cs typeface="+mn-cs"/>
            </a:endParaRPr>
          </a:p>
        </p:txBody>
      </p:sp>
      <p:pic>
        <p:nvPicPr>
          <p:cNvPr id="15362" name="Picture 2" descr="Christopher Columbus"/>
          <p:cNvPicPr>
            <a:picLocks noChangeAspect="1" noChangeArrowheads="1"/>
          </p:cNvPicPr>
          <p:nvPr/>
        </p:nvPicPr>
        <p:blipFill>
          <a:blip r:embed="rId2" cstate="print"/>
          <a:srcRect/>
          <a:stretch>
            <a:fillRect/>
          </a:stretch>
        </p:blipFill>
        <p:spPr bwMode="auto">
          <a:xfrm>
            <a:off x="5436096" y="4510494"/>
            <a:ext cx="3412629" cy="2014136"/>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dissolve">
                                      <p:cBhvr>
                                        <p:cTn id="11" dur="500"/>
                                        <p:tgtEl>
                                          <p:spTgt spid="1536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4000" b="1" dirty="0" smtClean="0">
                <a:solidFill>
                  <a:srgbClr val="FFFF00"/>
                </a:solidFill>
                <a:effectLst>
                  <a:outerShdw blurRad="38100" dist="38100" dir="2700000" algn="tl">
                    <a:srgbClr val="000000">
                      <a:alpha val="43137"/>
                    </a:srgbClr>
                  </a:outerShdw>
                </a:effectLst>
                <a:latin typeface="+mj-lt"/>
                <a:ea typeface="+mj-ea"/>
                <a:cs typeface="+mj-cs"/>
              </a:rPr>
              <a:t>Continuación</a:t>
            </a:r>
            <a:endParaRPr lang="es-PR" sz="4000" dirty="0"/>
          </a:p>
        </p:txBody>
      </p:sp>
      <p:sp>
        <p:nvSpPr>
          <p:cNvPr id="3" name="Content Placeholder 2"/>
          <p:cNvSpPr>
            <a:spLocks noGrp="1"/>
          </p:cNvSpPr>
          <p:nvPr>
            <p:ph idx="1"/>
          </p:nvPr>
        </p:nvSpPr>
        <p:spPr/>
        <p:txBody>
          <a:bodyPr/>
          <a:lstStyle/>
          <a:p>
            <a:pPr>
              <a:buFont typeface="Wingdings" pitchFamily="2" charset="2"/>
              <a:buChar char="Ø"/>
            </a:pPr>
            <a:r>
              <a:rPr lang="es-PR" sz="2800" dirty="0" smtClean="0">
                <a:solidFill>
                  <a:schemeClr val="tx1"/>
                </a:solidFill>
                <a:effectLst>
                  <a:outerShdw blurRad="38100" dist="38100" dir="2700000" algn="tl">
                    <a:srgbClr val="000000">
                      <a:alpha val="43137"/>
                    </a:srgbClr>
                  </a:outerShdw>
                </a:effectLst>
                <a:latin typeface="+mn-lt"/>
                <a:ea typeface="+mn-ea"/>
                <a:cs typeface="+mn-cs"/>
              </a:rPr>
              <a:t>Además, a los indígenas se les pegaría el equivalente de un peso de oro en ropa por cada demora.</a:t>
            </a:r>
          </a:p>
          <a:p>
            <a:pPr>
              <a:buFont typeface="Wingdings" pitchFamily="2" charset="2"/>
              <a:buChar char="Ø"/>
            </a:pPr>
            <a:r>
              <a:rPr lang="es-PR" sz="2800" b="1" dirty="0">
                <a:solidFill>
                  <a:srgbClr val="FF0000"/>
                </a:solidFill>
                <a:effectLst>
                  <a:outerShdw blurRad="38100" dist="38100" dir="2700000" algn="tl">
                    <a:srgbClr val="000000">
                      <a:alpha val="43137"/>
                    </a:srgbClr>
                  </a:outerShdw>
                </a:effectLst>
                <a:latin typeface="+mn-lt"/>
                <a:ea typeface="+mn-ea"/>
                <a:cs typeface="+mn-cs"/>
              </a:rPr>
              <a:t>Demora</a:t>
            </a:r>
            <a:r>
              <a:rPr lang="es-PR" sz="2800" dirty="0">
                <a:solidFill>
                  <a:schemeClr val="tx1"/>
                </a:solidFill>
                <a:effectLst>
                  <a:outerShdw blurRad="38100" dist="38100" dir="2700000" algn="tl">
                    <a:srgbClr val="000000">
                      <a:alpha val="43137"/>
                    </a:srgbClr>
                  </a:outerShdw>
                </a:effectLst>
                <a:latin typeface="+mn-lt"/>
                <a:ea typeface="+mn-ea"/>
                <a:cs typeface="+mn-cs"/>
              </a:rPr>
              <a:t> – </a:t>
            </a:r>
            <a:r>
              <a:rPr lang="es-ES" sz="2800" dirty="0">
                <a:solidFill>
                  <a:schemeClr val="tx1"/>
                </a:solidFill>
                <a:effectLst>
                  <a:outerShdw blurRad="38100" dist="38100" dir="2700000" algn="tl">
                    <a:srgbClr val="000000">
                      <a:alpha val="43137"/>
                    </a:srgbClr>
                  </a:outerShdw>
                </a:effectLst>
                <a:latin typeface="+mn-lt"/>
                <a:ea typeface="+mn-ea"/>
                <a:cs typeface="+mn-cs"/>
              </a:rPr>
              <a:t>En los tiempos de la colonización de Puerto Rico, era el período de trabajo entre cada fundición de oro.</a:t>
            </a:r>
            <a:endParaRPr lang="es-PR" sz="2800" dirty="0">
              <a:solidFill>
                <a:schemeClr val="tx1"/>
              </a:solidFill>
              <a:effectLst>
                <a:outerShdw blurRad="38100" dist="38100" dir="2700000" algn="tl">
                  <a:srgbClr val="000000">
                    <a:alpha val="43137"/>
                  </a:srgbClr>
                </a:outerShdw>
              </a:effectLst>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rot="976394">
            <a:off x="6335640" y="4742614"/>
            <a:ext cx="2412906" cy="162586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C000"/>
                </a:solidFill>
                <a:effectLst>
                  <a:outerShdw blurRad="38100" dist="38100" dir="2700000" algn="tl">
                    <a:srgbClr val="000000">
                      <a:alpha val="43137"/>
                    </a:srgbClr>
                  </a:outerShdw>
                </a:effectLst>
              </a:rPr>
              <a:t>Bibliografía:</a:t>
            </a:r>
            <a:endParaRPr lang="es-PR"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700808"/>
            <a:ext cx="7772400" cy="4114800"/>
          </a:xfrm>
        </p:spPr>
        <p:txBody>
          <a:bodyPr/>
          <a:lstStyle/>
          <a:p>
            <a:pPr lvl="0">
              <a:buFont typeface="Wingdings" pitchFamily="2" charset="2"/>
              <a:buChar char="Ø"/>
            </a:pPr>
            <a:r>
              <a:rPr lang="es-ES" sz="2400" dirty="0" smtClean="0">
                <a:effectLst>
                  <a:outerShdw blurRad="38100" dist="38100" dir="2700000" algn="tl">
                    <a:srgbClr val="000000">
                      <a:alpha val="43137"/>
                    </a:srgbClr>
                  </a:outerShdw>
                </a:effectLst>
              </a:rPr>
              <a:t>Alegría, R.  (1971).  </a:t>
            </a:r>
            <a:r>
              <a:rPr lang="es-ES" sz="2400" i="1" dirty="0" smtClean="0">
                <a:effectLst>
                  <a:outerShdw blurRad="38100" dist="38100" dir="2700000" algn="tl">
                    <a:srgbClr val="000000">
                      <a:alpha val="43137"/>
                    </a:srgbClr>
                  </a:outerShdw>
                </a:effectLst>
              </a:rPr>
              <a:t>Descubrimiento, Conquista y Colonización de Puerto Rico 1493-1599</a:t>
            </a:r>
            <a:r>
              <a:rPr lang="es-ES" sz="2400" dirty="0" smtClean="0">
                <a:effectLst>
                  <a:outerShdw blurRad="38100" dist="38100" dir="2700000" algn="tl">
                    <a:srgbClr val="000000">
                      <a:alpha val="43137"/>
                    </a:srgbClr>
                  </a:outerShdw>
                </a:effectLst>
              </a:rPr>
              <a:t>. Colección de Estudios Puertorriqueños.</a:t>
            </a:r>
            <a:endParaRPr lang="es-ES" sz="2400" i="1" dirty="0" smtClean="0">
              <a:effectLst>
                <a:outerShdw blurRad="38100" dist="38100" dir="2700000" algn="tl">
                  <a:srgbClr val="000000">
                    <a:alpha val="43137"/>
                  </a:srgbClr>
                </a:outerShdw>
              </a:effectLst>
            </a:endParaRPr>
          </a:p>
          <a:p>
            <a:pPr lvl="0">
              <a:buFont typeface="Wingdings" pitchFamily="2" charset="2"/>
              <a:buChar char="Ø"/>
            </a:pPr>
            <a:r>
              <a:rPr lang="es-ES" sz="2400" i="1" dirty="0" smtClean="0">
                <a:effectLst>
                  <a:outerShdw blurRad="38100" dist="38100" dir="2700000" algn="tl">
                    <a:srgbClr val="000000">
                      <a:alpha val="43137"/>
                    </a:srgbClr>
                  </a:outerShdw>
                </a:effectLst>
              </a:rPr>
              <a:t>Historia y geografía de Puerto Rico.</a:t>
            </a:r>
            <a:r>
              <a:rPr lang="es-ES" sz="2400" dirty="0" smtClean="0">
                <a:effectLst>
                  <a:outerShdw blurRad="38100" dist="38100" dir="2700000" algn="tl">
                    <a:srgbClr val="000000">
                      <a:alpha val="43137"/>
                    </a:srgbClr>
                  </a:outerShdw>
                </a:effectLst>
              </a:rPr>
              <a:t> (2002). (Ediciones Santillana). </a:t>
            </a:r>
            <a:endParaRPr lang="en-US" sz="2400" dirty="0" smtClean="0">
              <a:effectLst>
                <a:outerShdw blurRad="38100" dist="38100" dir="2700000" algn="tl">
                  <a:srgbClr val="000000">
                    <a:alpha val="43137"/>
                  </a:srgbClr>
                </a:outerShdw>
              </a:effectLst>
            </a:endParaRPr>
          </a:p>
          <a:p>
            <a:pPr lvl="0">
              <a:buFont typeface="Wingdings" pitchFamily="2" charset="2"/>
              <a:buChar char="Ø"/>
            </a:pPr>
            <a:r>
              <a:rPr lang="es-ES" sz="2400" i="1" dirty="0" smtClean="0">
                <a:effectLst>
                  <a:outerShdw blurRad="38100" dist="38100" dir="2700000" algn="tl">
                    <a:srgbClr val="000000">
                      <a:alpha val="43137"/>
                    </a:srgbClr>
                  </a:outerShdw>
                </a:effectLst>
              </a:rPr>
              <a:t>Puerto Rico: tierra adentro y mar afuera: Historia y cultura de los puertorriqueños</a:t>
            </a:r>
            <a:r>
              <a:rPr lang="es-ES" sz="2400" dirty="0" smtClean="0">
                <a:effectLst>
                  <a:outerShdw blurRad="38100" dist="38100" dir="2700000" algn="tl">
                    <a:srgbClr val="000000">
                      <a:alpha val="43137"/>
                    </a:srgbClr>
                  </a:outerShdw>
                </a:effectLst>
              </a:rPr>
              <a:t>. (1991). (Ediciones Huracán).</a:t>
            </a:r>
            <a:endParaRPr lang="en-US" sz="2400" dirty="0" smtClean="0">
              <a:effectLst>
                <a:outerShdw blurRad="38100" dist="38100" dir="2700000" algn="tl">
                  <a:srgbClr val="000000">
                    <a:alpha val="43137"/>
                  </a:srgbClr>
                </a:outerShdw>
              </a:effectLst>
            </a:endParaRP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76256" y="4935154"/>
            <a:ext cx="1950167" cy="168603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3000"/>
                            </p:stCondLst>
                            <p:childTnLst>
                              <p:par>
                                <p:cTn id="25" presetID="55"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Colonización de Puerto Rico</a:t>
            </a:r>
            <a:endParaRPr lang="es-P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1">
              <a:buFont typeface="Wingdings" pitchFamily="2" charset="2"/>
              <a:buChar char="Ø"/>
            </a:pPr>
            <a:r>
              <a:rPr lang="es-PR" sz="2400" dirty="0" smtClean="0">
                <a:effectLst>
                  <a:outerShdw blurRad="38100" dist="38100" dir="2700000" algn="tl">
                    <a:srgbClr val="000000">
                      <a:alpha val="43137"/>
                    </a:srgbClr>
                  </a:outerShdw>
                </a:effectLst>
              </a:rPr>
              <a:t>Como recordarás, el 12 de agosto de 1508 </a:t>
            </a:r>
            <a:r>
              <a:rPr lang="es-PR" sz="2400" b="1" dirty="0">
                <a:solidFill>
                  <a:srgbClr val="FF0000"/>
                </a:solidFill>
                <a:effectLst>
                  <a:outerShdw blurRad="38100" dist="38100" dir="2700000" algn="tl">
                    <a:srgbClr val="000000">
                      <a:alpha val="43137"/>
                    </a:srgbClr>
                  </a:outerShdw>
                </a:effectLst>
                <a:latin typeface="+mn-lt"/>
              </a:rPr>
              <a:t>Juan Ponce de León</a:t>
            </a:r>
            <a:r>
              <a:rPr lang="es-PR" sz="2400" dirty="0">
                <a:solidFill>
                  <a:schemeClr val="tx1"/>
                </a:solidFill>
                <a:effectLst>
                  <a:outerShdw blurRad="38100" dist="38100" dir="2700000" algn="tl">
                    <a:srgbClr val="000000">
                      <a:alpha val="43137"/>
                    </a:srgbClr>
                  </a:outerShdw>
                </a:effectLst>
                <a:latin typeface="+mn-lt"/>
              </a:rPr>
              <a:t> y unos 50 hombres </a:t>
            </a:r>
            <a:r>
              <a:rPr lang="es-PR" sz="2400" dirty="0" smtClean="0">
                <a:solidFill>
                  <a:schemeClr val="tx1"/>
                </a:solidFill>
                <a:effectLst>
                  <a:outerShdw blurRad="38100" dist="38100" dir="2700000" algn="tl">
                    <a:srgbClr val="000000">
                      <a:alpha val="43137"/>
                    </a:srgbClr>
                  </a:outerShdw>
                </a:effectLst>
                <a:latin typeface="+mn-lt"/>
              </a:rPr>
              <a:t>desembarcaron en </a:t>
            </a:r>
            <a:r>
              <a:rPr lang="es-PR" sz="2400" dirty="0">
                <a:solidFill>
                  <a:schemeClr val="tx1"/>
                </a:solidFill>
                <a:effectLst>
                  <a:outerShdw blurRad="38100" dist="38100" dir="2700000" algn="tl">
                    <a:srgbClr val="000000">
                      <a:alpha val="43137"/>
                    </a:srgbClr>
                  </a:outerShdw>
                </a:effectLst>
                <a:latin typeface="+mn-lt"/>
              </a:rPr>
              <a:t>Guainía, en el sur de la Isla, el cuál era dominio del </a:t>
            </a:r>
            <a:r>
              <a:rPr lang="es-PR" sz="2400" dirty="0" smtClean="0">
                <a:solidFill>
                  <a:schemeClr val="tx1"/>
                </a:solidFill>
                <a:effectLst>
                  <a:outerShdw blurRad="38100" dist="38100" dir="2700000" algn="tl">
                    <a:srgbClr val="000000">
                      <a:alpha val="43137"/>
                    </a:srgbClr>
                  </a:outerShdw>
                </a:effectLst>
                <a:latin typeface="+mn-lt"/>
              </a:rPr>
              <a:t>cacique </a:t>
            </a:r>
            <a:r>
              <a:rPr lang="es-PR" sz="2400" b="1" dirty="0" err="1">
                <a:solidFill>
                  <a:srgbClr val="FF0000"/>
                </a:solidFill>
                <a:effectLst>
                  <a:outerShdw blurRad="38100" dist="38100" dir="2700000" algn="tl">
                    <a:srgbClr val="000000">
                      <a:alpha val="43137"/>
                    </a:srgbClr>
                  </a:outerShdw>
                </a:effectLst>
                <a:latin typeface="+mn-lt"/>
              </a:rPr>
              <a:t>Agüeybaná</a:t>
            </a:r>
            <a:r>
              <a:rPr lang="es-PR" sz="2400" b="1" dirty="0">
                <a:solidFill>
                  <a:srgbClr val="FF0000"/>
                </a:solidFill>
                <a:effectLst>
                  <a:outerShdw blurRad="38100" dist="38100" dir="2700000" algn="tl">
                    <a:srgbClr val="000000">
                      <a:alpha val="43137"/>
                    </a:srgbClr>
                  </a:outerShdw>
                </a:effectLst>
                <a:latin typeface="+mn-lt"/>
              </a:rPr>
              <a:t> I</a:t>
            </a:r>
            <a:r>
              <a:rPr lang="es-PR" sz="2400" dirty="0" smtClean="0">
                <a:solidFill>
                  <a:schemeClr val="tx1"/>
                </a:solidFill>
                <a:effectLst>
                  <a:outerShdw blurRad="38100" dist="38100" dir="2700000" algn="tl">
                    <a:srgbClr val="000000">
                      <a:alpha val="43137"/>
                    </a:srgbClr>
                  </a:outerShdw>
                </a:effectLst>
                <a:latin typeface="+mn-lt"/>
              </a:rPr>
              <a:t>.</a:t>
            </a:r>
          </a:p>
          <a:p>
            <a:pPr lvl="1">
              <a:buFont typeface="Wingdings" pitchFamily="2" charset="2"/>
              <a:buChar char="Ø"/>
            </a:pPr>
            <a:r>
              <a:rPr lang="es-PR" sz="2400" dirty="0" smtClean="0">
                <a:solidFill>
                  <a:schemeClr val="tx1"/>
                </a:solidFill>
                <a:effectLst>
                  <a:outerShdw blurRad="38100" dist="38100" dir="2700000" algn="tl">
                    <a:srgbClr val="000000">
                      <a:alpha val="43137"/>
                    </a:srgbClr>
                  </a:outerShdw>
                </a:effectLst>
                <a:latin typeface="+mn-lt"/>
              </a:rPr>
              <a:t>El encuentro inicial entre taínos y españoles fue </a:t>
            </a:r>
            <a:r>
              <a:rPr lang="es-PR" sz="2400" dirty="0">
                <a:solidFill>
                  <a:schemeClr val="tx1"/>
                </a:solidFill>
                <a:effectLst>
                  <a:outerShdw blurRad="38100" dist="38100" dir="2700000" algn="tl">
                    <a:srgbClr val="000000">
                      <a:alpha val="43137"/>
                    </a:srgbClr>
                  </a:outerShdw>
                </a:effectLst>
                <a:latin typeface="+mn-lt"/>
              </a:rPr>
              <a:t>uno cauteloso y </a:t>
            </a:r>
            <a:r>
              <a:rPr lang="es-PR" sz="2400" dirty="0" smtClean="0">
                <a:solidFill>
                  <a:schemeClr val="tx1"/>
                </a:solidFill>
                <a:effectLst>
                  <a:outerShdw blurRad="38100" dist="38100" dir="2700000" algn="tl">
                    <a:srgbClr val="000000">
                      <a:alpha val="43137"/>
                    </a:srgbClr>
                  </a:outerShdw>
                </a:effectLst>
                <a:latin typeface="+mn-lt"/>
              </a:rPr>
              <a:t>amigable. </a:t>
            </a:r>
            <a:r>
              <a:rPr lang="es-PR" sz="2400" dirty="0" smtClean="0">
                <a:effectLst>
                  <a:outerShdw blurRad="38100" dist="38100" dir="2700000" algn="tl">
                    <a:srgbClr val="000000">
                      <a:alpha val="43137"/>
                    </a:srgbClr>
                  </a:outerShdw>
                </a:effectLst>
              </a:rPr>
              <a:t>Sin embargo, pronto los taínos se dieron cuenta que la verdadera intención de los españoles era apropiarse de su Isla.</a:t>
            </a:r>
            <a:endParaRPr lang="es-PR" sz="2400" dirty="0">
              <a:solidFill>
                <a:schemeClr val="tx1"/>
              </a:solidFill>
              <a:effectLst>
                <a:outerShdw blurRad="38100" dist="38100" dir="2700000" algn="tl">
                  <a:srgbClr val="000000">
                    <a:alpha val="43137"/>
                  </a:srgbClr>
                </a:outerShdw>
              </a:effectLst>
              <a:latin typeface="+mn-lt"/>
            </a:endParaRPr>
          </a:p>
          <a:p>
            <a:pPr lvl="1">
              <a:buFont typeface="Wingdings" pitchFamily="2" charset="2"/>
              <a:buChar char="Ø"/>
            </a:pPr>
            <a:endParaRPr lang="es-PR" dirty="0">
              <a:solidFill>
                <a:schemeClr val="tx1"/>
              </a:solidFill>
              <a:effectLst>
                <a:outerShdw blurRad="38100" dist="38100" dir="2700000" algn="tl">
                  <a:srgbClr val="000000">
                    <a:alpha val="43137"/>
                  </a:srgbClr>
                </a:outerShdw>
              </a:effectLst>
              <a:latin typeface="+mn-lt"/>
            </a:endParaRPr>
          </a:p>
        </p:txBody>
      </p:sp>
      <p:pic>
        <p:nvPicPr>
          <p:cNvPr id="17410" name="Picture 2" descr="C:\Users\Samuel\Documents\Jump Drive Backup\Clip Art Gallery\CLIP ART\ANIMACIONES_NUEVAS\boats-galleon(anim)[1].gif"/>
          <p:cNvPicPr>
            <a:picLocks noChangeAspect="1" noChangeArrowheads="1" noCrop="1"/>
          </p:cNvPicPr>
          <p:nvPr/>
        </p:nvPicPr>
        <p:blipFill>
          <a:blip r:embed="rId2" cstate="print"/>
          <a:srcRect/>
          <a:stretch>
            <a:fillRect/>
          </a:stretch>
        </p:blipFill>
        <p:spPr bwMode="auto">
          <a:xfrm>
            <a:off x="7286644" y="5429264"/>
            <a:ext cx="1285875" cy="1066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3200" b="1" dirty="0" smtClean="0">
                <a:solidFill>
                  <a:srgbClr val="FFC000"/>
                </a:solidFill>
                <a:effectLst>
                  <a:outerShdw blurRad="38100" dist="38100" dir="2700000" algn="tl">
                    <a:srgbClr val="000000">
                      <a:alpha val="43137"/>
                    </a:srgbClr>
                  </a:outerShdw>
                </a:effectLst>
              </a:rPr>
              <a:t>Llegada de Juan Ponce de León a la isla de San Juan Bautista</a:t>
            </a:r>
            <a:endParaRPr lang="es-PR" sz="3200" b="1" dirty="0">
              <a:solidFill>
                <a:srgbClr val="FFC000"/>
              </a:solidFill>
              <a:effectLst>
                <a:outerShdw blurRad="38100" dist="38100" dir="2700000" algn="tl">
                  <a:srgbClr val="000000">
                    <a:alpha val="43137"/>
                  </a:srgbClr>
                </a:outerShdw>
              </a:effectLst>
            </a:endParaRPr>
          </a:p>
        </p:txBody>
      </p:sp>
      <p:pic>
        <p:nvPicPr>
          <p:cNvPr id="4098" name="Picture 2" descr="E:\Recursos Educativos\Séptimo Grado\Unidad 2, Forjamos una cultura\Cap 6, Los caminos de la colonización\Láminas\Llegada de Ponce de León a la Isla.JPG"/>
          <p:cNvPicPr>
            <a:picLocks noGrp="1" noChangeAspect="1" noChangeArrowheads="1"/>
          </p:cNvPicPr>
          <p:nvPr>
            <p:ph idx="1"/>
          </p:nvPr>
        </p:nvPicPr>
        <p:blipFill>
          <a:blip r:embed="rId2" cstate="print"/>
          <a:srcRect/>
          <a:stretch>
            <a:fillRect/>
          </a:stretch>
        </p:blipFill>
        <p:spPr bwMode="auto">
          <a:xfrm>
            <a:off x="2771800" y="1717016"/>
            <a:ext cx="3384376" cy="495974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strVal val="#ppt_w*0.70"/>
                                          </p:val>
                                        </p:tav>
                                        <p:tav tm="100000">
                                          <p:val>
                                            <p:strVal val="#ppt_w"/>
                                          </p:val>
                                        </p:tav>
                                      </p:tavLst>
                                    </p:anim>
                                    <p:anim calcmode="lin" valueType="num">
                                      <p:cBhvr>
                                        <p:cTn id="12" dur="1000" fill="hold"/>
                                        <p:tgtEl>
                                          <p:spTgt spid="4098"/>
                                        </p:tgtEl>
                                        <p:attrNameLst>
                                          <p:attrName>ppt_h</p:attrName>
                                        </p:attrNameLst>
                                      </p:cBhvr>
                                      <p:tavLst>
                                        <p:tav tm="0">
                                          <p:val>
                                            <p:strVal val="#ppt_h"/>
                                          </p:val>
                                        </p:tav>
                                        <p:tav tm="100000">
                                          <p:val>
                                            <p:strVal val="#ppt_h"/>
                                          </p:val>
                                        </p:tav>
                                      </p:tavLst>
                                    </p:anim>
                                    <p:animEffect transition="in" filter="fade">
                                      <p:cBhvr>
                                        <p:cTn id="1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2400" b="1" dirty="0" smtClean="0">
                <a:solidFill>
                  <a:srgbClr val="FFFF00"/>
                </a:solidFill>
                <a:effectLst>
                  <a:outerShdw blurRad="38100" dist="38100" dir="2700000" algn="tl">
                    <a:srgbClr val="000000">
                      <a:alpha val="43137"/>
                    </a:srgbClr>
                  </a:outerShdw>
                </a:effectLst>
              </a:rPr>
              <a:t>Encuentro entre Juan Ponce de León y </a:t>
            </a:r>
            <a:r>
              <a:rPr lang="es-PR" sz="2400" b="1" dirty="0" err="1" smtClean="0">
                <a:solidFill>
                  <a:srgbClr val="FFFF00"/>
                </a:solidFill>
                <a:effectLst>
                  <a:outerShdw blurRad="38100" dist="38100" dir="2700000" algn="tl">
                    <a:srgbClr val="000000">
                      <a:alpha val="43137"/>
                    </a:srgbClr>
                  </a:outerShdw>
                </a:effectLst>
              </a:rPr>
              <a:t>Ag</a:t>
            </a:r>
            <a:r>
              <a:rPr lang="es-PR" sz="2400" b="1" dirty="0" err="1" smtClean="0">
                <a:solidFill>
                  <a:srgbClr val="FFFF00"/>
                </a:solidFill>
                <a:effectLst>
                  <a:outerShdw blurRad="38100" dist="38100" dir="2700000" algn="tl">
                    <a:srgbClr val="000000">
                      <a:alpha val="43137"/>
                    </a:srgbClr>
                  </a:outerShdw>
                </a:effectLst>
                <a:latin typeface="+mj-lt"/>
                <a:ea typeface="+mj-ea"/>
                <a:cs typeface="+mj-cs"/>
              </a:rPr>
              <a:t>üeybaná</a:t>
            </a:r>
            <a:r>
              <a:rPr lang="es-PR" sz="2400" b="1" dirty="0" smtClean="0">
                <a:solidFill>
                  <a:srgbClr val="FFFF00"/>
                </a:solidFill>
                <a:effectLst>
                  <a:outerShdw blurRad="38100" dist="38100" dir="2700000" algn="tl">
                    <a:srgbClr val="000000">
                      <a:alpha val="43137"/>
                    </a:srgbClr>
                  </a:outerShdw>
                </a:effectLst>
                <a:latin typeface="+mj-lt"/>
                <a:ea typeface="+mj-ea"/>
                <a:cs typeface="+mj-cs"/>
              </a:rPr>
              <a:t> I</a:t>
            </a:r>
            <a:endParaRPr lang="es-PR" sz="2400" b="1" dirty="0">
              <a:solidFill>
                <a:srgbClr val="FFFF00"/>
              </a:solidFill>
              <a:effectLst>
                <a:outerShdw blurRad="38100" dist="38100" dir="2700000" algn="tl">
                  <a:srgbClr val="000000">
                    <a:alpha val="43137"/>
                  </a:srgbClr>
                </a:outerShdw>
              </a:effectLst>
            </a:endParaRPr>
          </a:p>
        </p:txBody>
      </p:sp>
      <p:pic>
        <p:nvPicPr>
          <p:cNvPr id="16386" name="Picture 2" descr="G:\Recursos Educativos\Séptimo Grado\Unidad 2, Forjamos una cultura\Cap 6, Los caminos de la colonización\Láminas\CaciqueAgueybana-custom;size_400,400.jpg"/>
          <p:cNvPicPr>
            <a:picLocks noGrp="1" noChangeAspect="1" noChangeArrowheads="1"/>
          </p:cNvPicPr>
          <p:nvPr>
            <p:ph idx="1"/>
          </p:nvPr>
        </p:nvPicPr>
        <p:blipFill>
          <a:blip r:embed="rId2" cstate="print"/>
          <a:srcRect/>
          <a:stretch>
            <a:fillRect/>
          </a:stretch>
        </p:blipFill>
        <p:spPr bwMode="auto">
          <a:xfrm>
            <a:off x="1446083" y="1788302"/>
            <a:ext cx="6412065" cy="4809050"/>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dissolve">
                                      <p:cBhvr>
                                        <p:cTn id="1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Colonización de Puerto Rico</a:t>
            </a:r>
            <a:endParaRPr lang="es-PR" dirty="0"/>
          </a:p>
        </p:txBody>
      </p:sp>
      <p:sp>
        <p:nvSpPr>
          <p:cNvPr id="3" name="Content Placeholder 2"/>
          <p:cNvSpPr>
            <a:spLocks noGrp="1"/>
          </p:cNvSpPr>
          <p:nvPr>
            <p:ph idx="1"/>
          </p:nvPr>
        </p:nvSpPr>
        <p:spPr/>
        <p:txBody>
          <a:bodyPr/>
          <a:lstStyle/>
          <a:p>
            <a:pPr>
              <a:buFont typeface="Wingdings" pitchFamily="2" charset="2"/>
              <a:buChar char="Ø"/>
            </a:pPr>
            <a:r>
              <a:rPr lang="es-PR" sz="2800" dirty="0" smtClean="0">
                <a:effectLst>
                  <a:outerShdw blurRad="38100" dist="38100" dir="2700000" algn="tl">
                    <a:srgbClr val="000000">
                      <a:alpha val="43137"/>
                    </a:srgbClr>
                  </a:outerShdw>
                </a:effectLst>
              </a:rPr>
              <a:t>Este periodo se caracterizó por el sometimiento de los taínos para forzar sobre ellos el idioma, la Iglesia y la cultura militar española.</a:t>
            </a:r>
          </a:p>
          <a:p>
            <a:pPr>
              <a:buFont typeface="Wingdings" pitchFamily="2" charset="2"/>
              <a:buChar char="Ø"/>
            </a:pPr>
            <a:r>
              <a:rPr lang="es-PR" sz="2800" dirty="0" smtClean="0">
                <a:effectLst>
                  <a:outerShdw blurRad="38100" dist="38100" dir="2700000" algn="tl">
                    <a:srgbClr val="000000">
                      <a:alpha val="43137"/>
                    </a:srgbClr>
                  </a:outerShdw>
                </a:effectLst>
              </a:rPr>
              <a:t>En el año 1509, Juan Ponce de León funda el poblado minero de Caparra.</a:t>
            </a:r>
            <a:endParaRPr lang="es-PR" sz="2800" dirty="0">
              <a:effectLst>
                <a:outerShdw blurRad="38100" dist="38100" dir="2700000" algn="tl">
                  <a:srgbClr val="000000">
                    <a:alpha val="43137"/>
                  </a:srgbClr>
                </a:outerShdw>
              </a:effectLst>
            </a:endParaRPr>
          </a:p>
        </p:txBody>
      </p:sp>
      <p:pic>
        <p:nvPicPr>
          <p:cNvPr id="18434" name="Picture 2" descr="G:\Recursos Educativos\Séptimo Grado\Unidad 2, Forjamos una cultura\Cap 6, Los caminos de la colonización\Láminas\taino[1].jpg"/>
          <p:cNvPicPr>
            <a:picLocks noChangeAspect="1" noChangeArrowheads="1"/>
          </p:cNvPicPr>
          <p:nvPr/>
        </p:nvPicPr>
        <p:blipFill>
          <a:blip r:embed="rId2" cstate="print"/>
          <a:srcRect/>
          <a:stretch>
            <a:fillRect/>
          </a:stretch>
        </p:blipFill>
        <p:spPr bwMode="auto">
          <a:xfrm>
            <a:off x="7704511" y="5000636"/>
            <a:ext cx="1174398" cy="1648643"/>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dissolve">
                                      <p:cBhvr>
                                        <p:cTn id="11" dur="5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La fundación de Caparra</a:t>
            </a:r>
            <a:endParaRPr lang="es-P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itchFamily="2" charset="2"/>
              <a:buChar char="Ø"/>
            </a:pPr>
            <a:r>
              <a:rPr lang="es-PR" sz="2400" b="1" dirty="0">
                <a:solidFill>
                  <a:srgbClr val="FF0000"/>
                </a:solidFill>
                <a:effectLst>
                  <a:outerShdw blurRad="38100" dist="38100" dir="2700000" algn="tl">
                    <a:srgbClr val="000000">
                      <a:alpha val="43137"/>
                    </a:srgbClr>
                  </a:outerShdw>
                </a:effectLst>
                <a:latin typeface="+mn-lt"/>
                <a:ea typeface="+mn-ea"/>
                <a:cs typeface="+mn-cs"/>
              </a:rPr>
              <a:t>Caparra</a:t>
            </a:r>
            <a:r>
              <a:rPr lang="es-PR" sz="2400" b="1" dirty="0">
                <a:solidFill>
                  <a:schemeClr val="tx1"/>
                </a:solidFill>
                <a:effectLst>
                  <a:outerShdw blurRad="38100" dist="38100" dir="2700000" algn="tl">
                    <a:srgbClr val="000000">
                      <a:alpha val="43137"/>
                    </a:srgbClr>
                  </a:outerShdw>
                </a:effectLst>
                <a:latin typeface="+mn-lt"/>
                <a:ea typeface="+mn-ea"/>
                <a:cs typeface="+mn-cs"/>
              </a:rPr>
              <a:t> </a:t>
            </a:r>
            <a:r>
              <a:rPr lang="es-PR" sz="2400" dirty="0">
                <a:solidFill>
                  <a:schemeClr val="tx1"/>
                </a:solidFill>
                <a:effectLst>
                  <a:outerShdw blurRad="38100" dist="38100" dir="2700000" algn="tl">
                    <a:srgbClr val="000000">
                      <a:alpha val="43137"/>
                    </a:srgbClr>
                  </a:outerShdw>
                </a:effectLst>
                <a:latin typeface="+mn-lt"/>
                <a:ea typeface="+mn-ea"/>
                <a:cs typeface="+mn-cs"/>
              </a:rPr>
              <a:t>– Primer centro de operaciones de la conquista en la isla de San Juan Bautista, fue fundado por Juan Ponce de León en 1509. Su nombre fue elegido por el gobernador de La Española, fray Nicolás de Ovando, y deriva de la antigua ciudad de romana de Caparra. Estaba localizada en un pequeño valle costero, a poca distancia del lado sur de la bahía, donde se ubicaba el pueblo.</a:t>
            </a:r>
          </a:p>
        </p:txBody>
      </p:sp>
      <p:pic>
        <p:nvPicPr>
          <p:cNvPr id="5" name="Picture 4"/>
          <p:cNvPicPr/>
          <p:nvPr/>
        </p:nvPicPr>
        <p:blipFill>
          <a:blip r:embed="rId2" cstate="print">
            <a:lum bright="-5000"/>
          </a:blip>
          <a:srcRect/>
          <a:stretch>
            <a:fillRect/>
          </a:stretch>
        </p:blipFill>
        <p:spPr bwMode="auto">
          <a:xfrm>
            <a:off x="7786710" y="5000636"/>
            <a:ext cx="1090614" cy="1657351"/>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b="1" dirty="0" smtClean="0">
                <a:solidFill>
                  <a:srgbClr val="FFFF00"/>
                </a:solidFill>
                <a:effectLst>
                  <a:outerShdw blurRad="38100" dist="38100" dir="2700000" algn="tl">
                    <a:srgbClr val="000000">
                      <a:alpha val="43137"/>
                    </a:srgbClr>
                  </a:outerShdw>
                </a:effectLst>
              </a:rPr>
              <a:t>Descripción de Caparra</a:t>
            </a:r>
            <a:endParaRPr lang="es-P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700808"/>
            <a:ext cx="7772400" cy="4114800"/>
          </a:xfrm>
        </p:spPr>
        <p:txBody>
          <a:bodyPr/>
          <a:lstStyle/>
          <a:p>
            <a:pPr lvl="0">
              <a:buFont typeface="Wingdings" pitchFamily="2" charset="2"/>
              <a:buChar char="Ø"/>
            </a:pPr>
            <a:r>
              <a:rPr lang="es-PR" sz="2300" dirty="0">
                <a:solidFill>
                  <a:schemeClr val="tx1"/>
                </a:solidFill>
                <a:effectLst>
                  <a:outerShdw blurRad="38100" dist="38100" dir="2700000" algn="tl">
                    <a:srgbClr val="000000">
                      <a:alpha val="43137"/>
                    </a:srgbClr>
                  </a:outerShdw>
                </a:effectLst>
                <a:latin typeface="+mn-lt"/>
                <a:ea typeface="+mn-ea"/>
                <a:cs typeface="+mn-cs"/>
              </a:rPr>
              <a:t>Juan Ponce de León, un explorador colonizador, concibió a Caparra como una verdadera ciudad, trazando sus calles y fijando su centro administrativo en la casa-fuerte, la única estructura de cal y piedra. En esta fortaleza, la primera de Puerto Rico, se reunía el cabildo y se guardaban la caja real, los documentos y las armas de  la villa. Esta comunidad minera tenía una plaza central rodeada por más de 30 bohíos de madera, una iglesia, un cementerio, una herrería, una fragua para fundir el oro y una cárcel. Además, contaba con almacenes, corrales y pozos de agua.</a:t>
            </a:r>
          </a:p>
          <a:p>
            <a:pPr>
              <a:buNone/>
            </a:pPr>
            <a:endParaRPr lang="es-PR" sz="2400" dirty="0">
              <a:solidFill>
                <a:schemeClr val="tx1"/>
              </a:solidFill>
              <a:effectLst>
                <a:outerShdw blurRad="38100" dist="38100" dir="2700000" algn="tl">
                  <a:srgbClr val="000000">
                    <a:alpha val="43137"/>
                  </a:srgbClr>
                </a:outerShdw>
              </a:effectLst>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PR" sz="3200" b="1" dirty="0" smtClean="0">
                <a:solidFill>
                  <a:srgbClr val="FFC000"/>
                </a:solidFill>
                <a:effectLst>
                  <a:outerShdw blurRad="38100" dist="38100" dir="2700000" algn="tl">
                    <a:srgbClr val="000000">
                      <a:alpha val="43137"/>
                    </a:srgbClr>
                  </a:outerShdw>
                </a:effectLst>
              </a:rPr>
              <a:t>Construyendo la Casa-fuerte de Juan Ponce de León</a:t>
            </a:r>
            <a:endParaRPr lang="es-PR" sz="3200" b="1" dirty="0">
              <a:solidFill>
                <a:srgbClr val="FFC000"/>
              </a:solidFill>
              <a:effectLst>
                <a:outerShdw blurRad="38100" dist="38100" dir="2700000" algn="tl">
                  <a:srgbClr val="000000">
                    <a:alpha val="43137"/>
                  </a:srgbClr>
                </a:outerShdw>
              </a:effectLst>
            </a:endParaRPr>
          </a:p>
        </p:txBody>
      </p:sp>
      <p:pic>
        <p:nvPicPr>
          <p:cNvPr id="5122" name="Picture 2" descr="E:\Recursos Educativos\Séptimo Grado\Unidad 2, Forjamos una cultura\Cap 6, Los caminos de la colonización\Láminas\Construyendo Casa-Fuerte de Ponce de León.JPG"/>
          <p:cNvPicPr>
            <a:picLocks noGrp="1" noChangeAspect="1" noChangeArrowheads="1"/>
          </p:cNvPicPr>
          <p:nvPr>
            <p:ph idx="1"/>
          </p:nvPr>
        </p:nvPicPr>
        <p:blipFill>
          <a:blip r:embed="rId2" cstate="print"/>
          <a:srcRect/>
          <a:stretch>
            <a:fillRect/>
          </a:stretch>
        </p:blipFill>
        <p:spPr bwMode="auto">
          <a:xfrm>
            <a:off x="2627784" y="1829893"/>
            <a:ext cx="3528391" cy="491939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ssolv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011">
  <a:themeElements>
    <a:clrScheme name="Office Theme 1">
      <a:dk1>
        <a:srgbClr val="808080"/>
      </a:dk1>
      <a:lt1>
        <a:srgbClr val="FFFFFF"/>
      </a:lt1>
      <a:dk2>
        <a:srgbClr val="990000"/>
      </a:dk2>
      <a:lt2>
        <a:srgbClr val="FFFFFF"/>
      </a:lt2>
      <a:accent1>
        <a:srgbClr val="008080"/>
      </a:accent1>
      <a:accent2>
        <a:srgbClr val="0066FF"/>
      </a:accent2>
      <a:accent3>
        <a:srgbClr val="CAAAAA"/>
      </a:accent3>
      <a:accent4>
        <a:srgbClr val="DADADA"/>
      </a:accent4>
      <a:accent5>
        <a:srgbClr val="AAC0C0"/>
      </a:accent5>
      <a:accent6>
        <a:srgbClr val="005CE7"/>
      </a:accent6>
      <a:hlink>
        <a:srgbClr val="FF0000"/>
      </a:hlink>
      <a:folHlink>
        <a:srgbClr val="0099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808080"/>
        </a:dk1>
        <a:lt1>
          <a:srgbClr val="FFFFFF"/>
        </a:lt1>
        <a:dk2>
          <a:srgbClr val="990000"/>
        </a:dk2>
        <a:lt2>
          <a:srgbClr val="FFFFFF"/>
        </a:lt2>
        <a:accent1>
          <a:srgbClr val="008080"/>
        </a:accent1>
        <a:accent2>
          <a:srgbClr val="0066FF"/>
        </a:accent2>
        <a:accent3>
          <a:srgbClr val="CAAAAA"/>
        </a:accent3>
        <a:accent4>
          <a:srgbClr val="DADADA"/>
        </a:accent4>
        <a:accent5>
          <a:srgbClr val="AAC0C0"/>
        </a:accent5>
        <a:accent6>
          <a:srgbClr val="005CE7"/>
        </a:accent6>
        <a:hlink>
          <a:srgbClr val="FF0000"/>
        </a:hlink>
        <a:folHlink>
          <a:srgbClr val="00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011</Template>
  <TotalTime>609</TotalTime>
  <Words>964</Words>
  <Application>Microsoft Office PowerPoint</Application>
  <PresentationFormat>On-screen Show (4:3)</PresentationFormat>
  <Paragraphs>48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011</vt:lpstr>
      <vt:lpstr>Tema: La colonización de Puerto Rico</vt:lpstr>
      <vt:lpstr>Palabra de Vocabulario:</vt:lpstr>
      <vt:lpstr>Colonización de Puerto Rico</vt:lpstr>
      <vt:lpstr>Llegada de Juan Ponce de León a la isla de San Juan Bautista</vt:lpstr>
      <vt:lpstr>Encuentro entre Juan Ponce de León y Agüeybaná I</vt:lpstr>
      <vt:lpstr>Colonización de Puerto Rico</vt:lpstr>
      <vt:lpstr>La fundación de Caparra</vt:lpstr>
      <vt:lpstr>Descripción de Caparra</vt:lpstr>
      <vt:lpstr>Construyendo la Casa-fuerte de Juan Ponce de León</vt:lpstr>
      <vt:lpstr>Casa de piedra de Juan Ponce de León: fue la primera fortificación de la Isla, construida en los primeros años del siglo XVI</vt:lpstr>
      <vt:lpstr>Ciudad de Caparra</vt:lpstr>
      <vt:lpstr>La fundación de Caparra</vt:lpstr>
      <vt:lpstr>La fundación de Caparra</vt:lpstr>
      <vt:lpstr>La fundación de Caparra</vt:lpstr>
      <vt:lpstr>¿Qué otro poblado fue fundado en el suroeste de la Isla? </vt:lpstr>
      <vt:lpstr>Continuación</vt:lpstr>
      <vt:lpstr>Las actividades económicas y los repartimientos</vt:lpstr>
      <vt:lpstr>Las actividades económicas y los repartimientos</vt:lpstr>
      <vt:lpstr>Continuación</vt:lpstr>
      <vt:lpstr>Continuación</vt:lpstr>
      <vt:lpstr>Bibliografía: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La colonización de Puerto Rico</dc:title>
  <dc:creator>Samuel</dc:creator>
  <cp:lastModifiedBy>Samuel</cp:lastModifiedBy>
  <cp:revision>49</cp:revision>
  <dcterms:created xsi:type="dcterms:W3CDTF">2010-02-04T01:32:30Z</dcterms:created>
  <dcterms:modified xsi:type="dcterms:W3CDTF">2012-01-25T14:43:19Z</dcterms:modified>
</cp:coreProperties>
</file>