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993-D52D-498F-B2ED-410BB6CC3CE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130E81-0295-4D31-BCBA-7B27571E59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993-D52D-498F-B2ED-410BB6CC3CE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0E81-0295-4D31-BCBA-7B27571E59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2130E81-0295-4D31-BCBA-7B27571E590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993-D52D-498F-B2ED-410BB6CC3CE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993-D52D-498F-B2ED-410BB6CC3CE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2130E81-0295-4D31-BCBA-7B27571E59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993-D52D-498F-B2ED-410BB6CC3CE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130E81-0295-4D31-BCBA-7B27571E590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E45D993-D52D-498F-B2ED-410BB6CC3CE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30E81-0295-4D31-BCBA-7B27571E59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993-D52D-498F-B2ED-410BB6CC3CE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2130E81-0295-4D31-BCBA-7B27571E590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993-D52D-498F-B2ED-410BB6CC3CE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2130E81-0295-4D31-BCBA-7B27571E5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993-D52D-498F-B2ED-410BB6CC3CE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130E81-0295-4D31-BCBA-7B27571E5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130E81-0295-4D31-BCBA-7B27571E590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993-D52D-498F-B2ED-410BB6CC3CE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2130E81-0295-4D31-BCBA-7B27571E590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E45D993-D52D-498F-B2ED-410BB6CC3CE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E45D993-D52D-498F-B2ED-410BB6CC3CE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130E81-0295-4D31-BCBA-7B27571E590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r.kalipedia.com/popup/popupWindow.html?tipo=imagen&amp;titulo=Power+y+Giralt,+destacado+criollo+puertorrique%F1o+&amp;url=/kalipediamedia/historia/media/200808/03/hispuertorico/20080803klphishpr_6_Ies_LCO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r.kalipedia.com/popup/popupWindow.html?tipo=imagen&amp;titulo=Exportaci%F3n+de+ganado+en+Puerto+Rico+&amp;url=/kalipediamedia/historia/media/200808/03/hispuertorico/20080803klphishpr_7_Ies_LCO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Estudios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Sr. Pérez</a:t>
            </a:r>
          </a:p>
          <a:p>
            <a:r>
              <a:rPr lang="en-US" dirty="0" smtClean="0"/>
              <a:t>7mo </a:t>
            </a:r>
            <a:r>
              <a:rPr lang="en-US" dirty="0" err="1" smtClean="0"/>
              <a:t>grado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PR" b="1" dirty="0"/>
              <a:t>Ramón </a:t>
            </a:r>
            <a:r>
              <a:rPr lang="es-PR" b="1" dirty="0" err="1"/>
              <a:t>Power</a:t>
            </a:r>
            <a:r>
              <a:rPr lang="es-PR" b="1" dirty="0"/>
              <a:t> y Giralt: una voz puertorriqueña en Cádiz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3874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57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s-ES" sz="3500" dirty="0"/>
              <a:t>Los españoles peninsulares, los criollos y demás hombres libres, comenzaron a disfrutar de los derechos incluidos en la Constitución: derecho al voto, derecho a la libertad de expresión y derecho de inviolabilidad personal y de domicilio. </a:t>
            </a:r>
            <a:endParaRPr lang="es-ES" sz="3500" dirty="0" smtClean="0"/>
          </a:p>
          <a:p>
            <a:r>
              <a:rPr lang="es-ES" sz="3500" dirty="0" smtClean="0"/>
              <a:t>Con </a:t>
            </a:r>
            <a:r>
              <a:rPr lang="es-ES" sz="3500" dirty="0"/>
              <a:t>la Constitución, se reconoció nuevamente el </a:t>
            </a:r>
            <a:r>
              <a:rPr lang="es-ES" sz="3500" b="1" dirty="0">
                <a:solidFill>
                  <a:srgbClr val="FF0000"/>
                </a:solidFill>
              </a:rPr>
              <a:t>derecho de la provincia de Puerto Rico a elegir un diputado para representarla en las Cortes</a:t>
            </a:r>
            <a:r>
              <a:rPr lang="es-ES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35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Diputación</a:t>
            </a:r>
            <a:r>
              <a:rPr lang="en-US" dirty="0" smtClean="0"/>
              <a:t> Provincial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Organismo </a:t>
            </a:r>
            <a:r>
              <a:rPr lang="es-ES" dirty="0"/>
              <a:t>administrativo se componía del gobernador, el intendente y otros siete miembros por elección. </a:t>
            </a:r>
            <a:endParaRPr lang="es-ES" dirty="0" smtClean="0"/>
          </a:p>
          <a:p>
            <a:r>
              <a:rPr lang="es-ES" dirty="0" smtClean="0"/>
              <a:t>Función, atender los </a:t>
            </a:r>
            <a:r>
              <a:rPr lang="es-ES" dirty="0"/>
              <a:t>asuntos internos de la </a:t>
            </a:r>
            <a:r>
              <a:rPr lang="es-ES" dirty="0" smtClean="0"/>
              <a:t>provincia (supervisar </a:t>
            </a:r>
            <a:r>
              <a:rPr lang="es-ES" dirty="0"/>
              <a:t>las finanzas de los municipios y la inversión de los fondos </a:t>
            </a:r>
            <a:r>
              <a:rPr lang="es-ES" dirty="0" smtClean="0"/>
              <a:t>públicos, organizaba </a:t>
            </a:r>
            <a:r>
              <a:rPr lang="es-ES" dirty="0"/>
              <a:t>el desarrollo de nuevos pueblos y fomentaba la educación, la industria, el comercio y la </a:t>
            </a:r>
            <a:r>
              <a:rPr lang="es-ES" dirty="0" smtClean="0"/>
              <a:t>agricultura).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21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Bibliografía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 y geografía de Puerto Rico.</a:t>
            </a: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(2002). (Ediciones Santillana).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7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Ramón Power y </a:t>
            </a:r>
            <a:r>
              <a:rPr lang="en-US" dirty="0" err="1" smtClean="0"/>
              <a:t>Giralt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43400" cy="4953000"/>
          </a:xfrm>
        </p:spPr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Criollo</a:t>
            </a:r>
            <a:r>
              <a:rPr lang="es-ES" dirty="0" smtClean="0"/>
              <a:t>, nacido </a:t>
            </a:r>
            <a:r>
              <a:rPr lang="es-ES" dirty="0"/>
              <a:t>en San Juan en octubre de 1775. </a:t>
            </a:r>
            <a:endParaRPr lang="es-ES" dirty="0" smtClean="0"/>
          </a:p>
          <a:p>
            <a:r>
              <a:rPr lang="es-ES" dirty="0" smtClean="0"/>
              <a:t>Fue </a:t>
            </a:r>
            <a:r>
              <a:rPr lang="es-ES" b="1" dirty="0">
                <a:solidFill>
                  <a:srgbClr val="FF0000"/>
                </a:solidFill>
              </a:rPr>
              <a:t>elegido diputado a las Cortes de Cádiz</a:t>
            </a:r>
            <a:r>
              <a:rPr lang="es-ES" dirty="0"/>
              <a:t> y se desempeñó como </a:t>
            </a:r>
            <a:r>
              <a:rPr lang="es-ES" b="1" dirty="0">
                <a:solidFill>
                  <a:srgbClr val="FF0000"/>
                </a:solidFill>
              </a:rPr>
              <a:t>vicepresidente de las Cortes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Defensor de su tierra natal, apoyado por el primer obispo puertorriqueño, </a:t>
            </a:r>
            <a:r>
              <a:rPr lang="es-ES" b="1" dirty="0" smtClean="0">
                <a:solidFill>
                  <a:srgbClr val="FF0000"/>
                </a:solidFill>
              </a:rPr>
              <a:t>Juan Alejo de Arizmendi</a:t>
            </a:r>
            <a:r>
              <a:rPr lang="es-ES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3" descr="Power y Giralt, destacado criollo puertorriqueño ">
            <a:hlinkClick r:id="rId2" tooltip="&quot;Ampliar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52600"/>
            <a:ext cx="3352800" cy="40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8305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3200" dirty="0"/>
              <a:t>El </a:t>
            </a:r>
            <a:r>
              <a:rPr lang="es-E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Consejo de Regencia </a:t>
            </a:r>
            <a:r>
              <a:rPr lang="es-ES" sz="3200" dirty="0"/>
              <a:t>se estableció en España a causa de la disolución de la Junta Suprema Central. </a:t>
            </a:r>
            <a:endParaRPr lang="es-ES" sz="3200" dirty="0" smtClean="0"/>
          </a:p>
          <a:p>
            <a:r>
              <a:rPr lang="es-ES" sz="3200" dirty="0" smtClean="0"/>
              <a:t>La </a:t>
            </a:r>
            <a:r>
              <a:rPr lang="es-ES" sz="3200" dirty="0"/>
              <a:t>Junta estaba confrontando problemas internos con su gobierno clandestino, lo que ocasionó su desunión. </a:t>
            </a:r>
            <a:endParaRPr lang="es-ES" sz="3200" dirty="0" smtClean="0"/>
          </a:p>
          <a:p>
            <a:r>
              <a:rPr lang="es-ES" sz="3200" dirty="0" smtClean="0"/>
              <a:t>El </a:t>
            </a:r>
            <a:r>
              <a:rPr lang="es-ES" sz="3200" dirty="0"/>
              <a:t>deseo de independencia de algunas colonias se avivó con la inestabilidad de este gobierno.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2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La ausencia del monarca español motivó a los venezolanos a invitar a Puerto Rico a que se uniera al movimiento separatista. </a:t>
            </a:r>
          </a:p>
          <a:p>
            <a:r>
              <a:rPr lang="es-ES" sz="3600" dirty="0" smtClean="0"/>
              <a:t>Varios grupos de intelectuales criollos pensaban que era el momento oportuno para actuar contra el absolutismo.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562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r>
              <a:rPr lang="es-ES" sz="3600" dirty="0"/>
              <a:t>La </a:t>
            </a:r>
            <a:r>
              <a:rPr lang="es-ES" sz="3600" b="1" dirty="0">
                <a:solidFill>
                  <a:srgbClr val="FF0000"/>
                </a:solidFill>
              </a:rPr>
              <a:t>inmadurez política </a:t>
            </a:r>
            <a:r>
              <a:rPr lang="es-ES" sz="3600" dirty="0"/>
              <a:t>de la Isla, a causa de su lento desarrollo, no permitió la unión con las otras colonias que lucharían por la independencia. </a:t>
            </a:r>
            <a:endParaRPr lang="es-ES" sz="3600" dirty="0" smtClean="0"/>
          </a:p>
          <a:p>
            <a:endParaRPr lang="es-ES" sz="3600" dirty="0" smtClean="0"/>
          </a:p>
          <a:p>
            <a:r>
              <a:rPr lang="es-ES" sz="3600" dirty="0" smtClean="0"/>
              <a:t>Puerto </a:t>
            </a:r>
            <a:r>
              <a:rPr lang="es-ES" sz="3600" dirty="0"/>
              <a:t>Rico tuvo que seguir por el largo camino de las </a:t>
            </a:r>
            <a:r>
              <a:rPr lang="es-ES" sz="3600" b="1" dirty="0">
                <a:solidFill>
                  <a:srgbClr val="FF0000"/>
                </a:solidFill>
              </a:rPr>
              <a:t>reformas y favorecer que la monarquía regresara a España</a:t>
            </a:r>
            <a:r>
              <a:rPr lang="es-ES" sz="3600" dirty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3600" dirty="0"/>
              <a:t>El </a:t>
            </a:r>
            <a:r>
              <a:rPr lang="es-ES" sz="3600" b="1" dirty="0">
                <a:solidFill>
                  <a:srgbClr val="FF0000"/>
                </a:solidFill>
              </a:rPr>
              <a:t>Consejo de Regencia </a:t>
            </a:r>
            <a:r>
              <a:rPr lang="es-ES" sz="3600" dirty="0"/>
              <a:t>ordenó que se llevara a cabo nuevamente la elección de un diputado. </a:t>
            </a:r>
            <a:endParaRPr lang="es-ES" sz="3600" dirty="0" smtClean="0"/>
          </a:p>
          <a:p>
            <a:r>
              <a:rPr lang="es-ES" sz="3600" dirty="0" smtClean="0"/>
              <a:t>En </a:t>
            </a:r>
            <a:r>
              <a:rPr lang="es-ES" sz="3600" dirty="0"/>
              <a:t>1810, Ramón </a:t>
            </a:r>
            <a:r>
              <a:rPr lang="es-ES" sz="3600" dirty="0" err="1"/>
              <a:t>Power</a:t>
            </a:r>
            <a:r>
              <a:rPr lang="es-ES" sz="3600" dirty="0"/>
              <a:t> y Giralt fue seleccionado por </a:t>
            </a:r>
            <a:r>
              <a:rPr lang="es-ES" sz="3600" b="1" dirty="0">
                <a:solidFill>
                  <a:srgbClr val="FF0000"/>
                </a:solidFill>
              </a:rPr>
              <a:t>segunda vez </a:t>
            </a:r>
            <a:r>
              <a:rPr lang="es-ES" sz="3600" dirty="0"/>
              <a:t>para el </a:t>
            </a:r>
            <a:r>
              <a:rPr lang="es-ES" sz="3600" dirty="0" smtClean="0"/>
              <a:t>puesto.</a:t>
            </a:r>
          </a:p>
          <a:p>
            <a:r>
              <a:rPr lang="es-ES" sz="3600" dirty="0" smtClean="0"/>
              <a:t>El </a:t>
            </a:r>
            <a:r>
              <a:rPr lang="es-ES" sz="3600" dirty="0"/>
              <a:t>28 de noviembre de 1811 aprobaron para Puerto Rico la </a:t>
            </a:r>
            <a:r>
              <a:rPr lang="es-ES" sz="3600" b="1" dirty="0">
                <a:solidFill>
                  <a:srgbClr val="FF0000"/>
                </a:solidFill>
              </a:rPr>
              <a:t>Ley </a:t>
            </a:r>
            <a:r>
              <a:rPr lang="es-ES" sz="3600" b="1" dirty="0" err="1">
                <a:solidFill>
                  <a:srgbClr val="FF0000"/>
                </a:solidFill>
              </a:rPr>
              <a:t>Power</a:t>
            </a:r>
            <a:r>
              <a:rPr lang="es-ES" sz="3600" dirty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7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3600" dirty="0"/>
              <a:t>La </a:t>
            </a:r>
            <a:r>
              <a:rPr lang="es-ES" sz="3600" b="1" dirty="0">
                <a:solidFill>
                  <a:srgbClr val="FF0000"/>
                </a:solidFill>
              </a:rPr>
              <a:t>Sociedad Económica de Amigos del </a:t>
            </a:r>
            <a:r>
              <a:rPr lang="es-ES" sz="3600" b="1" dirty="0" smtClean="0">
                <a:solidFill>
                  <a:srgbClr val="FF0000"/>
                </a:solidFill>
              </a:rPr>
              <a:t>País, </a:t>
            </a:r>
            <a:r>
              <a:rPr lang="es-ES" sz="3600" dirty="0" smtClean="0"/>
              <a:t>se </a:t>
            </a:r>
            <a:r>
              <a:rPr lang="es-ES" sz="3600" dirty="0"/>
              <a:t>estableció gracias a la </a:t>
            </a:r>
            <a:r>
              <a:rPr lang="es-ES" sz="3600" b="1" dirty="0">
                <a:solidFill>
                  <a:srgbClr val="FF0000"/>
                </a:solidFill>
              </a:rPr>
              <a:t>Ley </a:t>
            </a:r>
            <a:r>
              <a:rPr lang="es-ES" sz="3600" b="1" dirty="0" err="1" smtClean="0">
                <a:solidFill>
                  <a:srgbClr val="FF0000"/>
                </a:solidFill>
              </a:rPr>
              <a:t>Power</a:t>
            </a:r>
            <a:r>
              <a:rPr lang="es-ES" sz="3600" dirty="0" smtClean="0"/>
              <a:t>.</a:t>
            </a:r>
          </a:p>
          <a:p>
            <a:r>
              <a:rPr lang="es-ES" sz="3600" dirty="0" smtClean="0"/>
              <a:t>Por medio </a:t>
            </a:r>
            <a:r>
              <a:rPr lang="es-ES" sz="3600" dirty="0"/>
              <a:t>de esta organización económica, se promovían </a:t>
            </a:r>
            <a:r>
              <a:rPr lang="es-ES" sz="3600" b="1" dirty="0">
                <a:solidFill>
                  <a:srgbClr val="FF0000"/>
                </a:solidFill>
              </a:rPr>
              <a:t>inversiones y proyectos comerciales</a:t>
            </a:r>
            <a:r>
              <a:rPr lang="es-ES" sz="3600" dirty="0"/>
              <a:t>, necesarios para consolidar el desarrollo de Puerto Rico.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70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Ley Power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108448" cy="4873752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Creó el </a:t>
            </a:r>
            <a:r>
              <a:rPr lang="es-ES" b="1" i="1" dirty="0" smtClean="0">
                <a:solidFill>
                  <a:srgbClr val="FF0000"/>
                </a:solidFill>
              </a:rPr>
              <a:t>Régimen </a:t>
            </a:r>
            <a:r>
              <a:rPr lang="es-ES" b="1" i="1" dirty="0">
                <a:solidFill>
                  <a:srgbClr val="FF0000"/>
                </a:solidFill>
              </a:rPr>
              <a:t>de Intendencia</a:t>
            </a:r>
            <a:r>
              <a:rPr lang="es-ES" dirty="0"/>
              <a:t>, para atender, de manera independiente, los asuntos financieros de la provincia. </a:t>
            </a:r>
            <a:endParaRPr lang="es-ES" dirty="0" smtClean="0"/>
          </a:p>
          <a:p>
            <a:r>
              <a:rPr lang="es-ES" dirty="0" smtClean="0"/>
              <a:t>Se </a:t>
            </a:r>
            <a:r>
              <a:rPr lang="es-ES" b="1" dirty="0" smtClean="0">
                <a:solidFill>
                  <a:srgbClr val="FF0000"/>
                </a:solidFill>
              </a:rPr>
              <a:t>habilitaron </a:t>
            </a:r>
            <a:r>
              <a:rPr lang="es-ES" b="1" dirty="0">
                <a:solidFill>
                  <a:srgbClr val="FF0000"/>
                </a:solidFill>
              </a:rPr>
              <a:t>los puertos </a:t>
            </a:r>
            <a:r>
              <a:rPr lang="es-ES" dirty="0"/>
              <a:t>de Mayagüez, Ponce, Fajardo, Aguadilla y Cabo Rojo. </a:t>
            </a:r>
          </a:p>
          <a:p>
            <a:r>
              <a:rPr lang="es-ES" dirty="0" smtClean="0"/>
              <a:t>Libre exportación </a:t>
            </a:r>
            <a:r>
              <a:rPr lang="es-ES" dirty="0"/>
              <a:t>de </a:t>
            </a:r>
            <a:r>
              <a:rPr lang="es-ES" b="1" dirty="0">
                <a:solidFill>
                  <a:srgbClr val="FF0000"/>
                </a:solidFill>
              </a:rPr>
              <a:t>harinas y ganado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Se </a:t>
            </a:r>
            <a:r>
              <a:rPr lang="es-ES" dirty="0"/>
              <a:t>derogó el sistema de </a:t>
            </a:r>
            <a:r>
              <a:rPr lang="es-ES" b="1" dirty="0">
                <a:solidFill>
                  <a:srgbClr val="FF0000"/>
                </a:solidFill>
              </a:rPr>
              <a:t>abasto forzoso.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Exportación de ganado en Puerto Rico ">
            <a:hlinkClick r:id="rId2" tooltip="&quot;Exportación de ganado en Puerto Rico 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86000"/>
            <a:ext cx="3405188" cy="2333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7352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3600" dirty="0"/>
              <a:t>La medida más importante que se aprobó, en la sesión de las Cortes, fue la promulgación de la Constitución española, en 1812. </a:t>
            </a:r>
            <a:endParaRPr lang="es-ES" sz="3600" dirty="0" smtClean="0"/>
          </a:p>
          <a:p>
            <a:r>
              <a:rPr lang="es-ES" sz="3600" dirty="0" smtClean="0"/>
              <a:t>Las </a:t>
            </a:r>
            <a:r>
              <a:rPr lang="es-ES" sz="3600" dirty="0"/>
              <a:t>colonias españolas se convirtieron oficialmente en </a:t>
            </a:r>
            <a:r>
              <a:rPr lang="es-ES" sz="3600" b="1" dirty="0">
                <a:solidFill>
                  <a:srgbClr val="FF0000"/>
                </a:solidFill>
              </a:rPr>
              <a:t>provincias</a:t>
            </a:r>
            <a:r>
              <a:rPr lang="es-ES" sz="3600" dirty="0"/>
              <a:t>, con todos los derechos y obligaciones que la nueva condición exigía.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64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536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Ramón Power y Giralt: una voz puertorriqueña en Cádiz</vt:lpstr>
      <vt:lpstr>Ramón Power y Giralt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Ley Power </vt:lpstr>
      <vt:lpstr>PowerPoint Presentation</vt:lpstr>
      <vt:lpstr>PowerPoint Presentation</vt:lpstr>
      <vt:lpstr>Diputación Provincial 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Geovanni Perez Perez</dc:creator>
  <cp:lastModifiedBy>Geovanni Perez Perez</cp:lastModifiedBy>
  <cp:revision>4</cp:revision>
  <dcterms:created xsi:type="dcterms:W3CDTF">2013-04-30T12:19:54Z</dcterms:created>
  <dcterms:modified xsi:type="dcterms:W3CDTF">2013-05-16T04:15:13Z</dcterms:modified>
</cp:coreProperties>
</file>